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1" r:id="rId3"/>
    <p:sldId id="257" r:id="rId4"/>
    <p:sldId id="258" r:id="rId5"/>
    <p:sldId id="272" r:id="rId6"/>
    <p:sldId id="273" r:id="rId7"/>
    <p:sldId id="274" r:id="rId8"/>
    <p:sldId id="259" r:id="rId9"/>
    <p:sldId id="261" r:id="rId10"/>
    <p:sldId id="269" r:id="rId11"/>
    <p:sldId id="275" r:id="rId12"/>
    <p:sldId id="268" r:id="rId13"/>
    <p:sldId id="280" r:id="rId14"/>
    <p:sldId id="267" r:id="rId15"/>
    <p:sldId id="266" r:id="rId16"/>
    <p:sldId id="281" r:id="rId17"/>
    <p:sldId id="265" r:id="rId18"/>
    <p:sldId id="279" r:id="rId19"/>
    <p:sldId id="264" r:id="rId20"/>
    <p:sldId id="263" r:id="rId21"/>
    <p:sldId id="278" r:id="rId22"/>
    <p:sldId id="277" r:id="rId23"/>
    <p:sldId id="262" r:id="rId24"/>
    <p:sldId id="260" r:id="rId25"/>
    <p:sldId id="282" r:id="rId26"/>
    <p:sldId id="276" r:id="rId27"/>
    <p:sldId id="283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="" xmlns:a16="http://schemas.microsoft.com/office/drawing/2014/main" id="{7D455632-5E11-4EEC-A3B8-DC6AA6AC0E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>
              <a:extLst>
                <a:ext uri="{FF2B5EF4-FFF2-40B4-BE49-F238E27FC236}">
                  <a16:creationId xmlns="" xmlns:a16="http://schemas.microsoft.com/office/drawing/2014/main" id="{5E0ABFE6-E025-4F10-AEA5-E07C2D94C4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>
              <a:extLst>
                <a:ext uri="{FF2B5EF4-FFF2-40B4-BE49-F238E27FC236}">
                  <a16:creationId xmlns="" xmlns:a16="http://schemas.microsoft.com/office/drawing/2014/main" id="{E9033993-1950-45B4-A6DD-3D2EE14350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5">
            <a:extLst>
              <a:ext uri="{FF2B5EF4-FFF2-40B4-BE49-F238E27FC236}">
                <a16:creationId xmlns="" xmlns:a16="http://schemas.microsoft.com/office/drawing/2014/main" id="{542B7855-3DB2-4D4F-97EF-D19C3A0AD8D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l-PL" altLang="en-US" noProof="0"/>
              <a:t>Kliknij, aby edytować styl wzorca podtytułu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="" xmlns:a16="http://schemas.microsoft.com/office/drawing/2014/main" id="{9A27973B-E3C2-4B3B-B4BE-860E1E22188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127" name="Rectangle 7">
            <a:extLst>
              <a:ext uri="{FF2B5EF4-FFF2-40B4-BE49-F238E27FC236}">
                <a16:creationId xmlns="" xmlns:a16="http://schemas.microsoft.com/office/drawing/2014/main" id="{9DF69845-0FCC-4E9A-BC52-AB1D49CCD6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128" name="Rectangle 8">
            <a:extLst>
              <a:ext uri="{FF2B5EF4-FFF2-40B4-BE49-F238E27FC236}">
                <a16:creationId xmlns="" xmlns:a16="http://schemas.microsoft.com/office/drawing/2014/main" id="{50D290BC-DA44-4A9F-AA51-3F20D941D4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2DC7157-26E3-4BD7-974A-B2C741199CCC}" type="slidenum">
              <a:rPr lang="pl-PL" altLang="en-US"/>
              <a:pPr/>
              <a:t>‹#›</a:t>
            </a:fld>
            <a:endParaRPr lang="pl-PL" altLang="en-US"/>
          </a:p>
        </p:txBody>
      </p:sp>
      <p:sp>
        <p:nvSpPr>
          <p:cNvPr id="5129" name="Rectangle 9">
            <a:extLst>
              <a:ext uri="{FF2B5EF4-FFF2-40B4-BE49-F238E27FC236}">
                <a16:creationId xmlns="" xmlns:a16="http://schemas.microsoft.com/office/drawing/2014/main" id="{A1A4A017-8E6E-49B7-9CE5-1A86C10829E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pl-PL" altLang="en-US" noProof="0"/>
              <a:t>Kliknij, aby edytować styl wzorca 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E486F-05CD-4C07-8871-5A092F25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11EFDF8-2E9F-4D0F-A200-A24D39A6E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CED514-3C2A-47BC-93AF-798A797B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2E7D83-CB0E-4E9E-BDCA-3B08A109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8737CD-D927-4531-B289-EF578939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18158-4132-43DB-9F96-EB82331C053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7537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347B1DD-6B7E-4E88-9D3A-C2FD649D3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BFEC6F-959A-4773-9ACD-661783835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37576E-4730-41F5-918F-6406E167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D15CA9-F852-4756-B260-33B413EE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7425A9-1A7B-4420-99B7-F7FAA444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6F48E-AC5F-45CC-882E-7D336E103E7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57164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4A3372-24F5-4C20-9F2F-337948A3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6A14D4-4618-43A5-AD73-9B5F53AA7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DE908D-5A67-4E24-B8A8-BDA7950B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6D3615-0192-4F37-B2AA-5EE8D0F2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27A24C-7754-4E75-8CFA-6E1814AF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FC3B-CA2C-46AC-B491-5BA9754C436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29131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9489C-CD0A-4757-80BA-3DE13194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C37A5B-11B5-48E5-B539-D2105B905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CA08E5-0074-4BA2-AF50-E46BA120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1F6F2-E38A-4C58-A472-BA077EAA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51DD8D-D959-4CB6-B76A-B3F5C2D7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F0FA6-9DE9-4281-8BCE-BFB799CA09E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10604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E03FC-23D8-4FF3-B6CD-4D0B47F5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DAA962-BB70-4D54-BCDE-68BB4CC08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DF2E33-C747-468D-9FD7-D26D873DB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750B07-A1D1-4FF0-8FC4-0CD0F3A2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9E5EA1-28FA-470E-B841-1F2DF4DC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778F41-85C0-4051-AD0D-440E546F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3830B-4BD2-46C2-B14A-E98580693AE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5056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2076D7-42B2-4196-A192-F3F77BC2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09130A-CA84-433E-8B10-1CE1DB40D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C47820-56FE-413E-8B86-AF2F354BB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45B8D6-00B8-4B41-A826-BD72BABB2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CC71E9-1E69-4540-AC0F-E43AE615F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81EE613-D614-464B-AB8D-DC3C4CC5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AB97600-8A92-4E24-B3E4-262807CAD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27E03C1-EA06-459D-B226-E2692134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E927-E1D4-41B9-8641-05E134357E4F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4675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73C1B2-9317-4F3F-B7BF-10A8D116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61BFBD1-1B49-42C5-961D-2A2BA590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543FD17-7361-4C26-B589-7B2BFE8B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8F075C-3075-4209-AC8E-65B436D5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270FD-9B01-4237-93E4-1B4C885CA2F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3642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E9F7A1-1470-4E48-8915-DD293E7F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76AD22C-8023-41E8-89A8-5446A36E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1626FBF-8ECE-4D10-A39E-0D766067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C547-6190-4AD2-90A5-1705BEB49A5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52774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37CD07-304F-49C5-9848-C1358AFC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BAC742-CAB5-4149-9484-6BBB597AB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F49659-6644-4534-AADF-E9B9671D8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15134C-8A00-47B3-9279-F52E9EFD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01BE81-2BA2-4963-AC14-119B1D2B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1345A23-650D-417C-A7F6-E75D4424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09AA6-5E1F-453A-B0E7-B07C7D6C38A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18914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E5FE59-0EF9-4795-BACE-9C1A3D1A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FBD11CA-E5C4-49A6-A2CF-9043F762F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F02284-E8CA-47D8-B511-B444CBC93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97FD37-AD70-410E-AAEA-BC63F5FE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26A1AD-884A-4424-A5BF-4D25B65D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2FB25-5FAD-43B5-86A4-4BCB3D9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7292F-0D3C-4F6A-ABE6-42E5A923EF6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83582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="" xmlns:a16="http://schemas.microsoft.com/office/drawing/2014/main" id="{7279F12C-317B-40D5-BC5E-21B2BB352A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>
              <a:extLst>
                <a:ext uri="{FF2B5EF4-FFF2-40B4-BE49-F238E27FC236}">
                  <a16:creationId xmlns="" xmlns:a16="http://schemas.microsoft.com/office/drawing/2014/main" id="{F2B23573-D285-4593-88BE-F2EC8650D6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="" xmlns:a16="http://schemas.microsoft.com/office/drawing/2014/main" id="{65FF77E8-9AD8-4FC7-AE69-B7240962FB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EACF4C93-DA3A-4CA1-BE8F-C11AE7BB6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styl wzorca tytułu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00FD529C-5202-4931-A932-BC744A34F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/>
              <a:t>Kliknij, aby edytować style wzorca tekstu</a:t>
            </a:r>
          </a:p>
          <a:p>
            <a:pPr lvl="1"/>
            <a:r>
              <a:rPr lang="pl-PL" altLang="en-US"/>
              <a:t>Drugi poziom</a:t>
            </a:r>
          </a:p>
          <a:p>
            <a:pPr lvl="2"/>
            <a:r>
              <a:rPr lang="pl-PL" altLang="en-US"/>
              <a:t>Trzeci poziom</a:t>
            </a:r>
          </a:p>
          <a:p>
            <a:pPr lvl="3"/>
            <a:r>
              <a:rPr lang="pl-PL" altLang="en-US"/>
              <a:t>Czwarty poziom</a:t>
            </a:r>
          </a:p>
          <a:p>
            <a:pPr lvl="4"/>
            <a:r>
              <a:rPr lang="pl-PL" altLang="en-US"/>
              <a:t>Piąty poziom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868E78C5-4AC8-4763-895D-D294E34D80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l-PL" altLang="en-US"/>
          </a:p>
        </p:txBody>
      </p:sp>
      <p:sp>
        <p:nvSpPr>
          <p:cNvPr id="4104" name="Rectangle 8">
            <a:extLst>
              <a:ext uri="{FF2B5EF4-FFF2-40B4-BE49-F238E27FC236}">
                <a16:creationId xmlns="" xmlns:a16="http://schemas.microsoft.com/office/drawing/2014/main" id="{E75A03A7-4743-40F6-BC80-89E5F3E2CA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l-PL" altLang="en-US"/>
          </a:p>
        </p:txBody>
      </p:sp>
      <p:sp>
        <p:nvSpPr>
          <p:cNvPr id="4105" name="Rectangle 9">
            <a:extLst>
              <a:ext uri="{FF2B5EF4-FFF2-40B4-BE49-F238E27FC236}">
                <a16:creationId xmlns="" xmlns:a16="http://schemas.microsoft.com/office/drawing/2014/main" id="{B9AF54BB-65A4-4C6E-8214-C296F3930C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4F81552-6C5F-4320-BE62-6F73B7D5516E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zywienie.abczdrowie.pl/paszteciki-wieprzowe" TargetMode="External"/><Relationship Id="rId2" Type="http://schemas.openxmlformats.org/officeDocument/2006/relationships/hyperlink" Target="https://zywienie.abczdrowie.pl/czy-mieso-jest-zdrowe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EEB7C513-449D-48F5-AD66-F198FD72FF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80729"/>
            <a:ext cx="7772400" cy="2524472"/>
          </a:xfrm>
        </p:spPr>
        <p:txBody>
          <a:bodyPr/>
          <a:lstStyle/>
          <a:p>
            <a:r>
              <a:rPr lang="pl-PL" altLang="en-US" dirty="0" smtClean="0">
                <a:latin typeface="Algerian" panose="04020705040A02060702" pitchFamily="82" charset="0"/>
              </a:rPr>
              <a:t>KUCHNIA ŻYDOWSKA</a:t>
            </a:r>
            <a:br>
              <a:rPr lang="pl-PL" altLang="en-US" dirty="0" smtClean="0">
                <a:latin typeface="Algerian" panose="04020705040A02060702" pitchFamily="82" charset="0"/>
              </a:rPr>
            </a:br>
            <a:r>
              <a:rPr lang="pl-PL" altLang="en-US" dirty="0" smtClean="0">
                <a:latin typeface="Algerian" panose="04020705040A02060702" pitchFamily="82" charset="0"/>
              </a:rPr>
              <a:t>A </a:t>
            </a:r>
            <a:br>
              <a:rPr lang="pl-PL" altLang="en-US" dirty="0" smtClean="0">
                <a:latin typeface="Algerian" panose="04020705040A02060702" pitchFamily="82" charset="0"/>
              </a:rPr>
            </a:br>
            <a:r>
              <a:rPr lang="pl-PL" altLang="en-US" dirty="0" smtClean="0">
                <a:latin typeface="Algerian" panose="04020705040A02060702" pitchFamily="82" charset="0"/>
              </a:rPr>
              <a:t>KUCHNIA JANOWSKA</a:t>
            </a:r>
            <a:endParaRPr lang="pl-PL" altLang="en-US" dirty="0">
              <a:latin typeface="Algerian" panose="04020705040A02060702" pitchFamily="82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1DABC3A7-ED01-4295-9DB2-A38F9F22FC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51483" y="8724460"/>
            <a:ext cx="5497372" cy="1366268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1026" name="Picture 2" descr="https://2.bp.blogspot.com/-wUMXWQvKOpM/UZuAX1OjOoI/AAAAAAAAB1A/RkYCAawZa0g/s1600/Indian-fo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94" y="3861048"/>
            <a:ext cx="476981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ED186E30-B3C8-4645-B2D8-B2C6ACA5E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KUGEL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D04D53F7-ABEE-4BCB-A729-53E7619F6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en-US" sz="2400" dirty="0" smtClean="0"/>
              <a:t>                </a:t>
            </a:r>
          </a:p>
          <a:p>
            <a:pPr>
              <a:buFont typeface="Wingdings" panose="05000000000000000000" pitchFamily="2" charset="2"/>
              <a:buNone/>
            </a:pPr>
            <a:endParaRPr lang="pl-PL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pl-PL" altLang="en-US" sz="2400" dirty="0" smtClean="0"/>
              <a:t>                                 </a:t>
            </a:r>
          </a:p>
          <a:p>
            <a:pPr>
              <a:buFont typeface="Wingdings" panose="05000000000000000000" pitchFamily="2" charset="2"/>
              <a:buNone/>
            </a:pPr>
            <a:endParaRPr lang="pl-PL" altLang="en-US" sz="2400" dirty="0"/>
          </a:p>
          <a:p>
            <a:pPr>
              <a:buFont typeface="Wingdings" panose="05000000000000000000" pitchFamily="2" charset="2"/>
              <a:buNone/>
            </a:pPr>
            <a:endParaRPr lang="pl-PL" altLang="en-US" sz="2400" dirty="0" smtClean="0"/>
          </a:p>
          <a:p>
            <a:pPr>
              <a:buFont typeface="Wingdings" panose="05000000000000000000" pitchFamily="2" charset="2"/>
              <a:buNone/>
            </a:pPr>
            <a:endParaRPr lang="pl-PL" altLang="en-US" sz="2400" dirty="0" smtClean="0"/>
          </a:p>
          <a:p>
            <a:pPr>
              <a:buFont typeface="Wingdings" panose="05000000000000000000" pitchFamily="2" charset="2"/>
              <a:buNone/>
            </a:pPr>
            <a:endParaRPr lang="pl-PL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pl-PL" altLang="en-US" sz="2400" dirty="0" smtClean="0"/>
              <a:t>    Słowo </a:t>
            </a:r>
            <a:r>
              <a:rPr lang="pl-PL" altLang="en-US" sz="2400" dirty="0" err="1"/>
              <a:t>kugel</a:t>
            </a:r>
            <a:r>
              <a:rPr lang="pl-PL" altLang="en-US" sz="2400" dirty="0"/>
              <a:t> generalnie tłumaczone jest jako deser. Podawany jako dodatek do dania głównego jest </a:t>
            </a:r>
            <a:r>
              <a:rPr lang="pl-PL" altLang="en-US" sz="2400" dirty="0" smtClean="0"/>
              <a:t>             to </a:t>
            </a:r>
            <a:r>
              <a:rPr lang="pl-PL" altLang="en-US" sz="2400" dirty="0"/>
              <a:t>zapiekanka ziemniaczana z jajkami i cebulą. Podawany jako deser zazwyczaj jest robiony z makaronu i kilku owoców z orzeszkami w puddingu na bazie jajek. </a:t>
            </a:r>
          </a:p>
        </p:txBody>
      </p:sp>
      <p:pic>
        <p:nvPicPr>
          <p:cNvPr id="6" name="Obraz 5" descr="kugel po zydowsk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2952328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3456384" cy="1099592"/>
          </a:xfrm>
        </p:spPr>
        <p:txBody>
          <a:bodyPr/>
          <a:lstStyle/>
          <a:p>
            <a:pPr algn="l"/>
            <a:r>
              <a:rPr lang="pl-PL" sz="2000" dirty="0" smtClean="0"/>
              <a:t>W </a:t>
            </a:r>
            <a:r>
              <a:rPr lang="pl-PL" sz="2000" dirty="0"/>
              <a:t>J</a:t>
            </a:r>
            <a:r>
              <a:rPr lang="pl-PL" sz="2000" dirty="0" smtClean="0"/>
              <a:t>anowie było to popularne danie zwane </a:t>
            </a:r>
            <a:r>
              <a:rPr lang="pl-PL" sz="2000" dirty="0" err="1" smtClean="0"/>
              <a:t>kartoflakiem</a:t>
            </a:r>
            <a:r>
              <a:rPr lang="pl-PL" sz="2000" dirty="0" smtClean="0"/>
              <a:t>, bugajem albo </a:t>
            </a:r>
            <a:r>
              <a:rPr lang="pl-PL" sz="2000" dirty="0" err="1" smtClean="0"/>
              <a:t>rejbakiem</a:t>
            </a:r>
            <a:endParaRPr lang="pl-PL" sz="2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8" y="1772816"/>
            <a:ext cx="3256285" cy="4680520"/>
          </a:xfrm>
        </p:spPr>
        <p:txBody>
          <a:bodyPr/>
          <a:lstStyle/>
          <a:p>
            <a:pPr algn="just"/>
            <a:r>
              <a:rPr lang="pl-PL" b="1" dirty="0">
                <a:effectLst/>
              </a:rPr>
              <a:t>W</a:t>
            </a:r>
            <a:r>
              <a:rPr lang="pl-PL" b="1" dirty="0" smtClean="0">
                <a:effectLst/>
              </a:rPr>
              <a:t>szystkie </a:t>
            </a:r>
            <a:r>
              <a:rPr lang="pl-PL" b="1" dirty="0">
                <a:effectLst/>
              </a:rPr>
              <a:t>gospodynie </a:t>
            </a:r>
            <a:r>
              <a:rPr lang="pl-PL" b="1" dirty="0" smtClean="0">
                <a:effectLst/>
              </a:rPr>
              <a:t>                      od pokoleń doskonale wiedzą </a:t>
            </a:r>
            <a:r>
              <a:rPr lang="pl-PL" b="1" dirty="0">
                <a:effectLst/>
              </a:rPr>
              <a:t>jak </a:t>
            </a:r>
            <a:r>
              <a:rPr lang="pl-PL" b="1" dirty="0" smtClean="0">
                <a:effectLst/>
              </a:rPr>
              <a:t>je przygotować .  </a:t>
            </a:r>
            <a:r>
              <a:rPr lang="pl-PL" b="1" dirty="0">
                <a:effectLst/>
              </a:rPr>
              <a:t>Zapytane o przepis najczęściej odpowiadają: </a:t>
            </a:r>
            <a:r>
              <a:rPr lang="pl-PL" b="1" dirty="0" smtClean="0">
                <a:effectLst/>
              </a:rPr>
              <a:t>“  To żadna filozofia. </a:t>
            </a:r>
            <a:r>
              <a:rPr lang="pl-PL" b="1" dirty="0">
                <a:effectLst/>
              </a:rPr>
              <a:t>T</a:t>
            </a:r>
            <a:r>
              <a:rPr lang="pl-PL" b="1" dirty="0" smtClean="0">
                <a:effectLst/>
              </a:rPr>
              <a:t>rzeba </a:t>
            </a:r>
            <a:r>
              <a:rPr lang="pl-PL" b="1" dirty="0">
                <a:effectLst/>
              </a:rPr>
              <a:t>utrzeć ziemniaki, dać.. g</a:t>
            </a:r>
            <a:r>
              <a:rPr lang="pl-PL" b="1" dirty="0" smtClean="0">
                <a:effectLst/>
              </a:rPr>
              <a:t>arść  </a:t>
            </a:r>
            <a:r>
              <a:rPr lang="pl-PL" b="1" dirty="0">
                <a:effectLst/>
              </a:rPr>
              <a:t>mąki ziemniaczanej, </a:t>
            </a:r>
            <a:r>
              <a:rPr lang="pl-PL" b="1" dirty="0" smtClean="0">
                <a:effectLst/>
              </a:rPr>
              <a:t>przesmażoną słoninkę ,kiełbaskę </a:t>
            </a:r>
            <a:r>
              <a:rPr lang="pl-PL" b="1" dirty="0">
                <a:effectLst/>
              </a:rPr>
              <a:t>,</a:t>
            </a:r>
            <a:r>
              <a:rPr lang="pl-PL" b="1" dirty="0" smtClean="0">
                <a:effectLst/>
              </a:rPr>
              <a:t> </a:t>
            </a:r>
            <a:r>
              <a:rPr lang="pl-PL" b="1" dirty="0">
                <a:effectLst/>
              </a:rPr>
              <a:t>boczek lub inne mięsko, najlepiej różne, jajko, </a:t>
            </a:r>
            <a:r>
              <a:rPr lang="pl-PL" b="1" dirty="0" smtClean="0">
                <a:effectLst/>
              </a:rPr>
              <a:t>pieprz, sól i inne przyprawy do smaku, wszystko wymieszać </a:t>
            </a:r>
            <a:r>
              <a:rPr lang="pl-PL" b="1" dirty="0">
                <a:effectLst/>
              </a:rPr>
              <a:t>i </a:t>
            </a:r>
            <a:r>
              <a:rPr lang="pl-PL" b="1" dirty="0" smtClean="0">
                <a:effectLst/>
              </a:rPr>
              <a:t>upiec  ”</a:t>
            </a:r>
            <a:r>
              <a:rPr lang="pl-PL" b="1" dirty="0">
                <a:effectLst/>
              </a:rPr>
              <a:t> </a:t>
            </a:r>
            <a:r>
              <a:rPr lang="pl-PL" b="1" dirty="0" smtClean="0">
                <a:effectLst/>
              </a:rPr>
              <a:t>. Najlepiej smakuje gorący- z chrupiącą skórką i z zimnym mlekiem.</a:t>
            </a:r>
            <a:endParaRPr lang="pl-PL" dirty="0">
              <a:effectLst/>
            </a:endParaRPr>
          </a:p>
          <a:p>
            <a:endParaRPr lang="pl-PL" dirty="0"/>
          </a:p>
        </p:txBody>
      </p:sp>
      <p:pic>
        <p:nvPicPr>
          <p:cNvPr id="5124" name="Picture 4" descr="Znalezione obrazy dla zapytania żydowski kugel to polski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124744"/>
            <a:ext cx="4629150" cy="474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0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76A3A762-5065-4C3A-8C5D-CB8315933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 smtClean="0"/>
              <a:t>Ulubione desery </a:t>
            </a:r>
            <a:endParaRPr lang="en-US" alt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B556CB84-E77D-4A8D-AA55-3B3522D46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en-US"/>
              <a:t>Żydowskie desery generalnie nie zawierają w sobie </a:t>
            </a:r>
            <a:r>
              <a:rPr lang="pl-PL" altLang="en-US" b="1" u="sng"/>
              <a:t>produktów</a:t>
            </a:r>
            <a:r>
              <a:rPr lang="pl-PL" altLang="en-US"/>
              <a:t> mlecznych z powodu ograniczeń kaszrutu. Według praw koszeru produkty mleczne nie mogą być jedzone jednocześnie z mięsem, tak więc żydowskie desery są zazwyczaj parve (ani mięsne, ani mleczne)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955576"/>
          </a:xfrm>
        </p:spPr>
        <p:txBody>
          <a:bodyPr/>
          <a:lstStyle/>
          <a:p>
            <a:r>
              <a:rPr lang="pl-PL" dirty="0" smtClean="0"/>
              <a:t>CYMES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i="1" dirty="0">
                <a:effectLst/>
              </a:rPr>
              <a:t>Cymes </a:t>
            </a:r>
            <a:r>
              <a:rPr lang="pl-PL" dirty="0">
                <a:effectLst/>
              </a:rPr>
              <a:t>to nazwa słodkich potraw, które najczęściej (ale nie tylko) podaje się jako </a:t>
            </a:r>
            <a:r>
              <a:rPr lang="pl-PL" dirty="0" smtClean="0">
                <a:effectLst/>
              </a:rPr>
              <a:t>deser.  </a:t>
            </a:r>
            <a:r>
              <a:rPr lang="pl-PL" dirty="0">
                <a:effectLst/>
              </a:rPr>
              <a:t>K</a:t>
            </a:r>
            <a:r>
              <a:rPr lang="pl-PL" dirty="0" smtClean="0">
                <a:effectLst/>
              </a:rPr>
              <a:t>ojarzy </a:t>
            </a:r>
            <a:r>
              <a:rPr lang="pl-PL" dirty="0">
                <a:effectLst/>
              </a:rPr>
              <a:t>się z szabatem i innymi świętami, ale tylko tymi o radosnym charakterze. Jak pisała Katarzyna </a:t>
            </a:r>
            <a:r>
              <a:rPr lang="pl-PL" dirty="0" err="1">
                <a:effectLst/>
              </a:rPr>
              <a:t>Pospieszyńska</a:t>
            </a:r>
            <a:r>
              <a:rPr lang="pl-PL" dirty="0">
                <a:effectLst/>
              </a:rPr>
              <a:t> w </a:t>
            </a:r>
            <a:r>
              <a:rPr lang="pl-PL" b="1" dirty="0">
                <a:effectLst/>
              </a:rPr>
              <a:t>"Kuchni </a:t>
            </a:r>
            <a:r>
              <a:rPr lang="pl-PL" b="1" dirty="0" err="1" smtClean="0">
                <a:effectLst/>
              </a:rPr>
              <a:t>żydowskiej„:</a:t>
            </a:r>
            <a:r>
              <a:rPr lang="pl-PL" i="1" dirty="0" err="1">
                <a:effectLst/>
              </a:rPr>
              <a:t>"ta</a:t>
            </a:r>
            <a:r>
              <a:rPr lang="pl-PL" i="1" dirty="0">
                <a:effectLst/>
              </a:rPr>
              <a:t> słodka soczysta potrawa jest często poddawana długiemu duszeniu lub pieczeniu aż nabierze złocistego koloru i wspaniałego smaku – symbolu szczęśliwego roku".</a:t>
            </a:r>
            <a:endParaRPr lang="pl-PL" dirty="0">
              <a:effectLst/>
            </a:endParaRPr>
          </a:p>
          <a:p>
            <a:endParaRPr lang="pl-PL" dirty="0"/>
          </a:p>
        </p:txBody>
      </p:sp>
      <p:pic>
        <p:nvPicPr>
          <p:cNvPr id="7" name="Symbol zastępczy zawartości 6" descr="Znalezione obrazy dla zapytania cymes żydowski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412776"/>
            <a:ext cx="462915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45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BB4E8221-D3A7-4AFD-B461-480426FDB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KREPLACH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3955DB41-F0EC-42CF-B109-DB2CE6AAB0A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17638"/>
            <a:ext cx="7906072" cy="46783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en-US" sz="1800" dirty="0">
                <a:effectLst/>
              </a:rPr>
              <a:t>To pierożki </a:t>
            </a:r>
            <a:r>
              <a:rPr lang="pl-PL" altLang="en-US" sz="1800" dirty="0" smtClean="0">
                <a:effectLst/>
              </a:rPr>
              <a:t>wykonane z </a:t>
            </a:r>
            <a:r>
              <a:rPr lang="pl-PL" altLang="en-US" sz="1800" dirty="0">
                <a:effectLst/>
              </a:rPr>
              <a:t>ciasta krajanego w kwadraty albo krążki, napełnione farszem z gotowanego mięsa albo z kurczaka i składane w trójkąt. Mogą być </a:t>
            </a:r>
            <a:r>
              <a:rPr lang="pl-PL" altLang="en-US" sz="1800" dirty="0" smtClean="0">
                <a:effectLst/>
              </a:rPr>
              <a:t> również gotowane </a:t>
            </a:r>
            <a:r>
              <a:rPr lang="pl-PL" altLang="en-US" sz="1800" dirty="0">
                <a:effectLst/>
              </a:rPr>
              <a:t>lub smażone </a:t>
            </a:r>
            <a:r>
              <a:rPr lang="pl-PL" altLang="en-US" sz="1800" dirty="0" smtClean="0">
                <a:effectLst/>
              </a:rPr>
              <a:t>czy  </a:t>
            </a:r>
            <a:r>
              <a:rPr lang="pl-PL" altLang="en-US" sz="1800" dirty="0">
                <a:effectLst/>
              </a:rPr>
              <a:t>podawane w zupie albo oddzielnie. Przeważnie </a:t>
            </a:r>
            <a:r>
              <a:rPr lang="pl-PL" altLang="en-US" sz="1800" dirty="0" smtClean="0">
                <a:effectLst/>
              </a:rPr>
              <a:t>serwowane </a:t>
            </a:r>
            <a:r>
              <a:rPr lang="pl-PL" altLang="en-US" sz="1800" dirty="0">
                <a:effectLst/>
              </a:rPr>
              <a:t>są w przeddzień </a:t>
            </a:r>
            <a:r>
              <a:rPr lang="pl-PL" altLang="en-US" sz="1800" dirty="0" err="1">
                <a:effectLst/>
              </a:rPr>
              <a:t>Jom</a:t>
            </a:r>
            <a:r>
              <a:rPr lang="pl-PL" altLang="en-US" sz="1800" dirty="0">
                <a:effectLst/>
              </a:rPr>
              <a:t> </a:t>
            </a:r>
            <a:r>
              <a:rPr lang="pl-PL" altLang="en-US" sz="1800" dirty="0" err="1">
                <a:effectLst/>
              </a:rPr>
              <a:t>Kippur,Hoszana</a:t>
            </a:r>
            <a:r>
              <a:rPr lang="pl-PL" altLang="en-US" sz="1800" dirty="0">
                <a:effectLst/>
              </a:rPr>
              <a:t> </a:t>
            </a:r>
            <a:r>
              <a:rPr lang="pl-PL" altLang="en-US" sz="1800" dirty="0" err="1">
                <a:effectLst/>
              </a:rPr>
              <a:t>Rabba</a:t>
            </a:r>
            <a:r>
              <a:rPr lang="pl-PL" altLang="en-US" sz="1800" dirty="0">
                <a:effectLst/>
              </a:rPr>
              <a:t> i </a:t>
            </a:r>
            <a:r>
              <a:rPr lang="pl-PL" altLang="en-US" sz="1800" dirty="0" err="1" smtClean="0">
                <a:effectLst/>
              </a:rPr>
              <a:t>Purim</a:t>
            </a:r>
            <a:r>
              <a:rPr lang="pl-PL" altLang="en-US" sz="1800" dirty="0" smtClean="0">
                <a:effectLst/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en-US" sz="1800" dirty="0" smtClean="0">
                <a:effectLst/>
              </a:rPr>
              <a:t>Pierogi obecnie często goszczą na naszych stołach. Jednak najbardziej smakują wigilijne z farszem z kapusty i suszonych grzybów w postaci uszek czy o tradycyjnych kształtach dodane do czerwonego barszczu. Latem najlepsze są z jagodami, polane słodką śmietaną. Tzw. „ruskie’ z twarogowo-ziemniaczanym farszem i przesmażoną cebulką są znane od dawna. </a:t>
            </a:r>
            <a:endParaRPr lang="pl-PL" altLang="en-US" sz="1800" dirty="0">
              <a:effectLst/>
            </a:endParaRPr>
          </a:p>
        </p:txBody>
      </p:sp>
      <p:pic>
        <p:nvPicPr>
          <p:cNvPr id="4" name="Obraz 3" descr="Znalezione obrazy dla zapytania pierożki żydowsk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>
            <a:extLst>
              <a:ext uri="{FF2B5EF4-FFF2-40B4-BE49-F238E27FC236}">
                <a16:creationId xmlns="" xmlns:a16="http://schemas.microsoft.com/office/drawing/2014/main" id="{83816E93-6BA3-4DF5-9240-2E745E24B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GEFILTE FISH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="" xmlns:a16="http://schemas.microsoft.com/office/drawing/2014/main" id="{2572032C-3663-48A6-AD6E-EDDADBAB3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en-US" i="1"/>
              <a:t>Gefilte fish</a:t>
            </a:r>
            <a:r>
              <a:rPr lang="pl-PL" altLang="en-US"/>
              <a:t> to kulki z siekanej ryby (karpia, szczupaka) z przyprawami i macą. Podawano je tradycyjnie na Nowy Rok (Rosz Haszana). W Galicji gefilte fish przyrządzano na słodko z cebulą, rodzynkami i migdałami, podczas gdy na północy Żydzi litewscy doprawiali je pikantnie.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2800" dirty="0" smtClean="0">
                <a:effectLst/>
              </a:rPr>
              <a:t>Najbardziej popularne danie, którego nie może zabraknąć na wigilijnym stole w Janowie jest:</a:t>
            </a:r>
            <a:endParaRPr lang="pl-PL" sz="2800" dirty="0">
              <a:effectLst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8712" y="1556792"/>
            <a:ext cx="4100263" cy="948283"/>
          </a:xfrm>
        </p:spPr>
        <p:txBody>
          <a:bodyPr/>
          <a:lstStyle/>
          <a:p>
            <a:r>
              <a:rPr lang="pl-PL" dirty="0"/>
              <a:t>„</a:t>
            </a:r>
            <a:r>
              <a:rPr lang="pl-PL" sz="2800" dirty="0"/>
              <a:t>Karp  po  żydowsku”.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119314" cy="1099765"/>
          </a:xfrm>
        </p:spPr>
        <p:txBody>
          <a:bodyPr/>
          <a:lstStyle/>
          <a:p>
            <a:r>
              <a:rPr lang="pl-PL" b="0" dirty="0" smtClean="0">
                <a:effectLst/>
              </a:rPr>
              <a:t>Można też spotkać inne potrawy z ryb: </a:t>
            </a:r>
            <a:endParaRPr lang="pl-PL" b="0" dirty="0">
              <a:effectLst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3006726"/>
            <a:ext cx="4119314" cy="3590625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  </a:t>
            </a:r>
          </a:p>
          <a:p>
            <a:pPr marL="0" indent="0">
              <a:buNone/>
            </a:pPr>
            <a:r>
              <a:rPr lang="pl-PL" sz="2000" dirty="0" smtClean="0"/>
              <a:t>■ „Szczupak po żydowsku”</a:t>
            </a: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■ „Śledzie z rodzynkami                </a:t>
            </a:r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   po żydowsku”</a:t>
            </a:r>
          </a:p>
          <a:p>
            <a:pPr marL="0" indent="0">
              <a:buNone/>
            </a:pPr>
            <a:r>
              <a:rPr lang="pl-PL" sz="2000" dirty="0" smtClean="0"/>
              <a:t>■  „ Ryba po żydowsku w     </a:t>
            </a:r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    galarecie”</a:t>
            </a:r>
          </a:p>
          <a:p>
            <a:pPr marL="0" indent="0">
              <a:buNone/>
            </a:pPr>
            <a:r>
              <a:rPr lang="pl-PL" sz="2000" dirty="0" smtClean="0"/>
              <a:t>■  Kulki rybne smażone lub w galarecie</a:t>
            </a:r>
          </a:p>
          <a:p>
            <a:pPr marL="0" indent="0">
              <a:buNone/>
            </a:pPr>
            <a:r>
              <a:rPr lang="pl-PL" sz="2000" dirty="0" smtClean="0"/>
              <a:t>■ „Szczupak marynowany” i inne.</a:t>
            </a:r>
            <a:endParaRPr lang="pl-PL" sz="2000" dirty="0"/>
          </a:p>
        </p:txBody>
      </p:sp>
      <p:pic>
        <p:nvPicPr>
          <p:cNvPr id="9218" name="Picture 2" descr="Znalezione obrazy dla zapytania karp po żydowsk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3" y="3006726"/>
            <a:ext cx="3586046" cy="24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02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73614C5F-624A-4AF5-A536-0B3147A77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MACA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C9972C44-ED9F-4C91-A332-DB1CC00C3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pl-PL" altLang="en-US" sz="2000" dirty="0"/>
              <a:t>Macę, </a:t>
            </a:r>
            <a:r>
              <a:rPr lang="pl-PL" altLang="en-US" sz="2000" dirty="0" err="1"/>
              <a:t>bezdrożdżowy</a:t>
            </a:r>
            <a:r>
              <a:rPr lang="pl-PL" altLang="en-US" sz="2000" dirty="0"/>
              <a:t> i przaśny placek ze specjalnej mąki, spożywano m.in. podczas Paschy (</a:t>
            </a:r>
            <a:r>
              <a:rPr lang="pl-PL" altLang="en-US" sz="2000" i="1" dirty="0" err="1"/>
              <a:t>Pesach</a:t>
            </a:r>
            <a:r>
              <a:rPr lang="pl-PL" altLang="en-US" sz="2000" dirty="0"/>
              <a:t>). Wykorzystywano ją też do przyrządzania różnych potraw, np. moczoną smażono </a:t>
            </a:r>
            <a:r>
              <a:rPr lang="pl-PL" altLang="en-US" sz="2000" dirty="0" smtClean="0"/>
              <a:t>z </a:t>
            </a:r>
            <a:r>
              <a:rPr lang="pl-PL" altLang="en-US" sz="2000" dirty="0"/>
              <a:t>jajkami</a:t>
            </a:r>
            <a:r>
              <a:rPr lang="pl-PL" altLang="en-US" sz="2000" dirty="0" smtClean="0"/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endParaRPr lang="pl-PL" altLang="en-US" sz="2000" dirty="0"/>
          </a:p>
          <a:p>
            <a:pPr algn="just">
              <a:buFont typeface="Wingdings" panose="05000000000000000000" pitchFamily="2" charset="2"/>
              <a:buNone/>
            </a:pPr>
            <a:endParaRPr lang="pl-PL" altLang="en-US" sz="2000" dirty="0" smtClean="0"/>
          </a:p>
          <a:p>
            <a:pPr algn="just">
              <a:buFont typeface="Wingdings" panose="05000000000000000000" pitchFamily="2" charset="2"/>
              <a:buNone/>
            </a:pPr>
            <a:endParaRPr lang="pl-PL" altLang="en-US" sz="2000" dirty="0"/>
          </a:p>
        </p:txBody>
      </p:sp>
      <p:pic>
        <p:nvPicPr>
          <p:cNvPr id="6" name="Obraz 5" descr="Znalezione obrazy dla zapytania maca żydows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3528391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600400" cy="2520280"/>
          </a:xfrm>
        </p:spPr>
        <p:txBody>
          <a:bodyPr/>
          <a:lstStyle/>
          <a:p>
            <a:pPr algn="l"/>
            <a:r>
              <a:rPr lang="pl-PL" sz="2000" dirty="0" smtClean="0"/>
              <a:t>Maca- to janowskie placki z mąki i wody lub skrawki ciasta na makaron,  pieczone na fajerkach  ( kuchni kaflowej, którą można obecnie spotkać w nielicznych domach). Najlepiej smakowały świeżo upieczone. </a:t>
            </a:r>
            <a:endParaRPr lang="pl-PL" sz="2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93035" y="7887558"/>
            <a:ext cx="1834651" cy="148933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" name="Symbol zastępczy obrazu 9" descr="Znalezione obrazy dla zapytania maca żydowska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9" r="23079"/>
          <a:stretch>
            <a:fillRect/>
          </a:stretch>
        </p:blipFill>
        <p:spPr bwMode="auto">
          <a:xfrm>
            <a:off x="4284663" y="620713"/>
            <a:ext cx="4232275" cy="5240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0" name="Picture 12" descr="Znalezione obrazy dla zapytania kuchnia kaflo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81028"/>
            <a:ext cx="2513856" cy="27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3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1AA8252F-E1BC-41AB-A132-C01C0578E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HOLISZKES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D84A3743-8A70-4FA3-9E37-E4BFE91ED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en-US" sz="2000" dirty="0"/>
              <a:t>Żydzi  jadali </a:t>
            </a:r>
            <a:r>
              <a:rPr lang="pl-PL" altLang="en-US" sz="2000" dirty="0" err="1"/>
              <a:t>holiszkes</a:t>
            </a:r>
            <a:r>
              <a:rPr lang="pl-PL" altLang="en-US" sz="2000" dirty="0"/>
              <a:t> – czyli gołąbki, liście kapusty faszerowane klopsikami mięsnymi (najczęściej wołowiną), podawane w słodko ­ kwaśnym </a:t>
            </a:r>
            <a:r>
              <a:rPr lang="pl-PL" altLang="en-US" sz="2000" dirty="0" smtClean="0"/>
              <a:t>sosie </a:t>
            </a:r>
            <a:r>
              <a:rPr lang="pl-PL" altLang="en-US" sz="2000" dirty="0"/>
              <a:t>pomidorowym. </a:t>
            </a:r>
            <a:endParaRPr lang="pl-PL" altLang="en-US" sz="2000" dirty="0" smtClean="0"/>
          </a:p>
          <a:p>
            <a:pPr>
              <a:buFont typeface="Wingdings" panose="05000000000000000000" pitchFamily="2" charset="2"/>
              <a:buNone/>
            </a:pPr>
            <a:r>
              <a:rPr lang="pl-PL" altLang="en-US" sz="2000" dirty="0" smtClean="0"/>
              <a:t>Gołąbki tu popularna potrawa w naszych domach. Najczęściej farsz to mięso, ryż i przyprawy.  </a:t>
            </a:r>
          </a:p>
          <a:p>
            <a:pPr>
              <a:buFont typeface="Wingdings" panose="05000000000000000000" pitchFamily="2" charset="2"/>
              <a:buNone/>
            </a:pPr>
            <a:endParaRPr lang="pl-PL" altLang="en-US" sz="2000" dirty="0"/>
          </a:p>
        </p:txBody>
      </p:sp>
      <p:pic>
        <p:nvPicPr>
          <p:cNvPr id="6" name="Obraz 5" descr="Znalezione obrazy dla zapytania gołąbki po żydowsk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528392" cy="2594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sz="quarter" idx="1"/>
          </p:nvPr>
        </p:nvSpPr>
        <p:spPr>
          <a:xfrm>
            <a:off x="539552" y="2636912"/>
            <a:ext cx="8208912" cy="3672408"/>
          </a:xfrm>
        </p:spPr>
        <p:txBody>
          <a:bodyPr/>
          <a:lstStyle/>
          <a:p>
            <a:pPr algn="just"/>
            <a:r>
              <a:rPr lang="pl-PL" sz="2000" dirty="0" smtClean="0"/>
              <a:t>Książkę kucharską z popularnymi janowskimi przepisami stworzyła Apolonia Zawadzka. Była to jak na czasy przedwojenne i zaraz </a:t>
            </a:r>
            <a:r>
              <a:rPr lang="pl-PL" sz="2000" dirty="0" smtClean="0"/>
              <a:t>po wojnie </a:t>
            </a:r>
            <a:r>
              <a:rPr lang="pl-PL" sz="2000" dirty="0" smtClean="0"/>
              <a:t>światowa kobieta. Znała się na kuchni, </a:t>
            </a:r>
            <a:r>
              <a:rPr lang="pl-PL" sz="2000" dirty="0" smtClean="0"/>
              <a:t>a nawet na </a:t>
            </a:r>
            <a:r>
              <a:rPr lang="pl-PL" sz="2000" dirty="0" smtClean="0"/>
              <a:t>medycynie. Jej maszynopis,  od rodziny wypożyczyło Muzeum Szlachty Mazowieckiej. Stad też wiemy w jakich potrawach smakowali Janowianie. Można </a:t>
            </a:r>
            <a:r>
              <a:rPr lang="pl-PL" sz="2000" dirty="0" smtClean="0"/>
              <a:t> </a:t>
            </a:r>
            <a:r>
              <a:rPr lang="pl-PL" sz="2000" dirty="0" smtClean="0"/>
              <a:t>w nich spotkać wiele potraw </a:t>
            </a:r>
            <a:r>
              <a:rPr lang="pl-PL" sz="2000" dirty="0" err="1" smtClean="0"/>
              <a:t>podobnyc</a:t>
            </a:r>
            <a:r>
              <a:rPr lang="pl-PL" sz="2000" dirty="0" smtClean="0"/>
              <a:t> w składzie </a:t>
            </a:r>
            <a:r>
              <a:rPr lang="pl-PL" sz="2000" dirty="0" err="1" smtClean="0"/>
              <a:t>produktó</a:t>
            </a:r>
            <a:r>
              <a:rPr lang="pl-PL" sz="2000" dirty="0" smtClean="0"/>
              <a:t>  </a:t>
            </a:r>
            <a:r>
              <a:rPr lang="pl-PL" sz="2000" dirty="0" smtClean="0"/>
              <a:t>do żydowskich. Kuchnia te nie jest aż tak bardzo zależna od religii                               ( wyjątek stanowią tradycyjne potrawy wigilijne- postne, których powinno być 12,  czy wielkanocne).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ctrTitle" sz="quarter"/>
          </p:nvPr>
        </p:nvSpPr>
        <p:spPr>
          <a:xfrm>
            <a:off x="685800" y="476672"/>
            <a:ext cx="7772400" cy="1736725"/>
          </a:xfrm>
        </p:spPr>
        <p:txBody>
          <a:bodyPr/>
          <a:lstStyle/>
          <a:p>
            <a:r>
              <a:rPr lang="pl-PL" sz="2000" dirty="0" smtClean="0"/>
              <a:t>W  Janowie mieszkali obok siebie </a:t>
            </a:r>
            <a:r>
              <a:rPr lang="pl-PL" sz="2000" dirty="0"/>
              <a:t>P</a:t>
            </a:r>
            <a:r>
              <a:rPr lang="pl-PL" sz="2000" dirty="0" smtClean="0"/>
              <a:t>olacy i Żydzi. Z relacji świadków przedwojennej historii wiemy, że żyli zgodnie, a kiedy trzeba nawet sobie pomagali. Janowskie i żydowskie gospodynie łączyły  sąsiedzkie relacje</a:t>
            </a:r>
            <a:r>
              <a:rPr lang="pl-PL" sz="1600" dirty="0" smtClean="0"/>
              <a:t>.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854710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AA765123-456F-42C6-83DD-8199DDF58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KNYSZES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AF4F372E-55C6-4F1D-90F5-8A9EBDC88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en-US" i="1" dirty="0" smtClean="0"/>
              <a:t>  </a:t>
            </a:r>
            <a:r>
              <a:rPr lang="pl-PL" altLang="en-US" i="1" dirty="0" err="1" smtClean="0"/>
              <a:t>Knyszes</a:t>
            </a:r>
            <a:r>
              <a:rPr lang="pl-PL" altLang="en-US" i="1" dirty="0"/>
              <a:t> </a:t>
            </a:r>
            <a:r>
              <a:rPr lang="pl-PL" altLang="en-US" dirty="0"/>
              <a:t>to rodzaj mącznych czy też ziemniaczanych knedli, nadziewanych farszami o różnych smakach. Wypiekało się je w piecu do momentu, gdy skórka stała się brązowa i chrupiąca. Zazwyczaj faszerowano je cebulą, siekaną wątróbką lub serem.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Janowskie knedle.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8229600" cy="4495800"/>
          </a:xfrm>
        </p:spPr>
        <p:txBody>
          <a:bodyPr/>
          <a:lstStyle/>
          <a:p>
            <a:r>
              <a:rPr lang="pl-PL" sz="2400" dirty="0" smtClean="0"/>
              <a:t>Najpopularniejsze  są pyzy ziemniaczane i knedle z twarogiem, truskawkami oraz śliwkami.</a:t>
            </a:r>
            <a:endParaRPr lang="pl-PL" sz="2400" dirty="0"/>
          </a:p>
        </p:txBody>
      </p:sp>
      <p:pic>
        <p:nvPicPr>
          <p:cNvPr id="10242" name="Picture 2" descr="Znalezione obrazy dla zapytania knedle z mazowsz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270128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nalezione obrazy dla zapytania knedle z mazows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3431704" cy="25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0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sz="quarter" idx="1"/>
          </p:nvPr>
        </p:nvSpPr>
        <p:spPr>
          <a:xfrm>
            <a:off x="323528" y="3886200"/>
            <a:ext cx="8640960" cy="2639144"/>
          </a:xfrm>
        </p:spPr>
        <p:txBody>
          <a:bodyPr/>
          <a:lstStyle/>
          <a:p>
            <a:pPr algn="l"/>
            <a:r>
              <a:rPr lang="pl-PL" sz="2000" dirty="0" smtClean="0"/>
              <a:t>                                 Jak opowiadały nasze babcie, w Janowie gotowało       </a:t>
            </a:r>
          </a:p>
          <a:p>
            <a:pPr algn="l"/>
            <a:r>
              <a:rPr lang="pl-PL" sz="2000" dirty="0"/>
              <a:t> </a:t>
            </a:r>
            <a:r>
              <a:rPr lang="pl-PL" sz="2000" dirty="0" smtClean="0"/>
              <a:t>                                się go od  święta z mięsa drobiowego, z dużą ilością      </a:t>
            </a:r>
          </a:p>
          <a:p>
            <a:pPr algn="l"/>
            <a:r>
              <a:rPr lang="pl-PL" sz="2000" dirty="0"/>
              <a:t> </a:t>
            </a:r>
            <a:r>
              <a:rPr lang="pl-PL" sz="2000" dirty="0" smtClean="0"/>
              <a:t>                                </a:t>
            </a:r>
            <a:r>
              <a:rPr lang="pl-PL" sz="2000" dirty="0" err="1" smtClean="0"/>
              <a:t>warzyw,a</a:t>
            </a:r>
            <a:r>
              <a:rPr lang="pl-PL" sz="2000" dirty="0" smtClean="0"/>
              <a:t> jadało się  z ręcznie robionym                          </a:t>
            </a:r>
          </a:p>
          <a:p>
            <a:pPr algn="l"/>
            <a:r>
              <a:rPr lang="pl-PL" sz="2000" dirty="0"/>
              <a:t> </a:t>
            </a:r>
            <a:r>
              <a:rPr lang="pl-PL" sz="2000" dirty="0" smtClean="0"/>
              <a:t>                                makaronem, lanymi kluskami lub ziemniakami. 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ctrTitle" sz="quarter"/>
          </p:nvPr>
        </p:nvSpPr>
        <p:spPr>
          <a:xfrm>
            <a:off x="323528" y="188640"/>
            <a:ext cx="8134672" cy="3312367"/>
          </a:xfrm>
        </p:spPr>
        <p:txBody>
          <a:bodyPr/>
          <a:lstStyle/>
          <a:p>
            <a:pPr algn="just"/>
            <a:r>
              <a:rPr lang="pl-PL" sz="2000" dirty="0" smtClean="0">
                <a:effectLst/>
              </a:rPr>
              <a:t/>
            </a:r>
            <a:br>
              <a:rPr lang="pl-PL" sz="2000" dirty="0" smtClean="0">
                <a:effectLst/>
              </a:rPr>
            </a:br>
            <a:r>
              <a:rPr lang="pl-PL" sz="2000" dirty="0">
                <a:effectLst/>
              </a:rPr>
              <a:t/>
            </a:r>
            <a:br>
              <a:rPr lang="pl-PL" sz="2000" dirty="0">
                <a:effectLst/>
              </a:rPr>
            </a:br>
            <a:r>
              <a:rPr lang="pl-PL" sz="2000" dirty="0" smtClean="0">
                <a:effectLst/>
              </a:rPr>
              <a:t/>
            </a:r>
            <a:br>
              <a:rPr lang="pl-PL" sz="2000" dirty="0" smtClean="0">
                <a:effectLst/>
              </a:rPr>
            </a:br>
            <a:r>
              <a:rPr lang="pl-PL" sz="2000" dirty="0">
                <a:effectLst/>
              </a:rPr>
              <a:t/>
            </a:r>
            <a:br>
              <a:rPr lang="pl-PL" sz="2000" dirty="0">
                <a:effectLst/>
              </a:rPr>
            </a:br>
            <a:r>
              <a:rPr lang="pl-PL" sz="2000" dirty="0" smtClean="0">
                <a:effectLst/>
              </a:rPr>
              <a:t/>
            </a:r>
            <a:br>
              <a:rPr lang="pl-PL" sz="2000" dirty="0" smtClean="0">
                <a:effectLst/>
              </a:rPr>
            </a:br>
            <a:r>
              <a:rPr lang="pl-PL" sz="4000" dirty="0" smtClean="0">
                <a:effectLst/>
              </a:rPr>
              <a:t>ROSÓŁ</a:t>
            </a:r>
            <a:r>
              <a:rPr lang="pl-PL" sz="4000" dirty="0">
                <a:effectLst/>
              </a:rPr>
              <a:t/>
            </a:r>
            <a:br>
              <a:rPr lang="pl-PL" sz="4000" dirty="0">
                <a:effectLst/>
              </a:rPr>
            </a:br>
            <a:r>
              <a:rPr lang="pl-PL" sz="2000" dirty="0" smtClean="0">
                <a:effectLst/>
              </a:rPr>
              <a:t/>
            </a:r>
            <a:br>
              <a:rPr lang="pl-PL" sz="2000" dirty="0" smtClean="0">
                <a:effectLst/>
              </a:rPr>
            </a:br>
            <a:r>
              <a:rPr lang="pl-PL" sz="2000" dirty="0" smtClean="0">
                <a:effectLst/>
              </a:rPr>
              <a:t>Zarówno w kuchni żydowskiej, jak i polskiej do dziś podawane są  </a:t>
            </a:r>
            <a:r>
              <a:rPr lang="pl-PL" sz="2000" dirty="0">
                <a:effectLst/>
              </a:rPr>
              <a:t>rosoły, </a:t>
            </a:r>
            <a:r>
              <a:rPr lang="pl-PL" sz="2000" dirty="0" smtClean="0">
                <a:effectLst/>
              </a:rPr>
              <a:t>nazywane „żydowską </a:t>
            </a:r>
            <a:r>
              <a:rPr lang="pl-PL" sz="2000" dirty="0">
                <a:effectLst/>
              </a:rPr>
              <a:t>penicyliną na przeziębienia". Rosół z </a:t>
            </a:r>
            <a:r>
              <a:rPr lang="pl-PL" sz="2000" i="1" dirty="0" err="1">
                <a:effectLst/>
              </a:rPr>
              <a:t>knejdlach</a:t>
            </a:r>
            <a:r>
              <a:rPr lang="pl-PL" sz="2000" i="1" dirty="0">
                <a:effectLst/>
              </a:rPr>
              <a:t> </a:t>
            </a:r>
            <a:r>
              <a:rPr lang="pl-PL" sz="2000" dirty="0">
                <a:effectLst/>
              </a:rPr>
              <a:t>(kulki z macy) gotowano nie tylko na Paschę. Kuchni żydowskiej nieobce były rosoły z lanymi kluseczkami, krupami czyli kaszami (owsianą, jaglaną czy gryczaną), a także </a:t>
            </a:r>
            <a:r>
              <a:rPr lang="pl-PL" sz="2000" dirty="0" smtClean="0">
                <a:effectLst/>
              </a:rPr>
              <a:t>warzywami. Do </a:t>
            </a:r>
            <a:r>
              <a:rPr lang="pl-PL" sz="2000" dirty="0">
                <a:effectLst/>
              </a:rPr>
              <a:t>rosołu dodawano pierożki </a:t>
            </a:r>
            <a:r>
              <a:rPr lang="pl-PL" sz="2000" i="1" dirty="0">
                <a:effectLst/>
              </a:rPr>
              <a:t>kreplach </a:t>
            </a:r>
            <a:r>
              <a:rPr lang="pl-PL" sz="2000" dirty="0">
                <a:effectLst/>
              </a:rPr>
              <a:t>(nadziewane mięsem lub warzywami w zależności od okazji, z jakiej je podawano). </a:t>
            </a:r>
            <a:endParaRPr lang="pl-PL" sz="2000" dirty="0"/>
          </a:p>
        </p:txBody>
      </p:sp>
      <p:pic>
        <p:nvPicPr>
          <p:cNvPr id="7" name="Obraz 6" descr="Znalezione obrazy dla zapytania rosó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4174"/>
            <a:ext cx="2304256" cy="1929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987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69B44232-3299-406C-AACF-50D4B07EE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BARSZCZ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CCEA1AE8-DCEA-4FFA-8346-4C641EC5C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en-US" sz="2000" dirty="0"/>
              <a:t>Na święto Paschy </a:t>
            </a:r>
            <a:r>
              <a:rPr lang="pl-PL" altLang="en-US" sz="2000" dirty="0" smtClean="0"/>
              <a:t>gotowano także zamiast  rosołu </a:t>
            </a:r>
            <a:r>
              <a:rPr lang="pl-PL" altLang="en-US" sz="2000" dirty="0"/>
              <a:t>barszcz czerwony na kwasie z kiszonych buraków, </a:t>
            </a:r>
            <a:r>
              <a:rPr lang="pl-PL" altLang="en-US" sz="2000" dirty="0" smtClean="0"/>
              <a:t>także </a:t>
            </a:r>
            <a:r>
              <a:rPr lang="pl-PL" altLang="en-US" sz="2000" dirty="0"/>
              <a:t>popularny w polskiej kuchni. </a:t>
            </a:r>
            <a:r>
              <a:rPr lang="pl-PL" sz="2000" dirty="0">
                <a:effectLst/>
              </a:rPr>
              <a:t>Ten proponowany przez Rebekę Wolff przyprawiano cukrem, skórką z cytryny, cynamonem, a zagęszczano macą: "barszcz ten smakuje, jak winna zupa"– pisała autorka.</a:t>
            </a:r>
          </a:p>
          <a:p>
            <a:r>
              <a:rPr lang="pl-PL" sz="2000" dirty="0">
                <a:effectLst/>
              </a:rPr>
              <a:t>Jadano rzecz jasna także inne zupy warzywne czy mięsne, przyrządzane wedle zasad koszerności; albo winne, cytrynowe lub owocowe – podobne przepisy można wyszukać i w starych książkach poświęconych kuchni staropolskiej.</a:t>
            </a:r>
          </a:p>
          <a:p>
            <a:pPr>
              <a:buFont typeface="Wingdings" panose="05000000000000000000" pitchFamily="2" charset="2"/>
              <a:buNone/>
            </a:pPr>
            <a:endParaRPr lang="pl-PL" altLang="en-US" sz="2000" dirty="0" smtClean="0"/>
          </a:p>
          <a:p>
            <a:pPr>
              <a:buFont typeface="Wingdings" panose="05000000000000000000" pitchFamily="2" charset="2"/>
              <a:buNone/>
            </a:pPr>
            <a:endParaRPr lang="pl-PL" altLang="en-US" sz="2000" dirty="0" smtClean="0"/>
          </a:p>
          <a:p>
            <a:pPr>
              <a:buNone/>
            </a:pPr>
            <a:r>
              <a:rPr lang="pl-PL" altLang="en-US" sz="2000" dirty="0" smtClean="0"/>
              <a:t>Na janowskich stołach podobnie przygotowany gości na wigilijnym stole. </a:t>
            </a:r>
            <a:r>
              <a:rPr lang="pl-PL" altLang="en-US" sz="2000" dirty="0">
                <a:effectLst/>
              </a:rPr>
              <a:t>G</a:t>
            </a:r>
            <a:r>
              <a:rPr lang="pl-PL" altLang="en-US" sz="2000" dirty="0" smtClean="0">
                <a:effectLst/>
              </a:rPr>
              <a:t>otowany </a:t>
            </a:r>
            <a:r>
              <a:rPr lang="pl-PL" sz="2000" dirty="0" smtClean="0">
                <a:effectLst/>
              </a:rPr>
              <a:t>jest </a:t>
            </a:r>
            <a:r>
              <a:rPr lang="pl-PL" sz="2000" dirty="0">
                <a:effectLst/>
              </a:rPr>
              <a:t>z czerwonych buraków, które według wierzeń ludowych miały przynosić urodę i długowieczność.</a:t>
            </a:r>
            <a:endParaRPr lang="pl-PL" alt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7FF74AF1-D055-4DA9-81B5-162F189D9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MAKAGIKI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627D1119-5661-4155-8266-52404B6DC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en-US" sz="2000" dirty="0"/>
              <a:t>Z kuchni żydowskiej wywodzi się "</a:t>
            </a:r>
            <a:r>
              <a:rPr lang="pl-PL" altLang="en-US" sz="2000" dirty="0" err="1"/>
              <a:t>makagiki</a:t>
            </a:r>
            <a:r>
              <a:rPr lang="pl-PL" altLang="en-US" sz="2000" dirty="0"/>
              <a:t>" - ­ deser z maku i orzechów smażonych w miodzie lub syropie, który piekło się zwykle na święto </a:t>
            </a:r>
            <a:r>
              <a:rPr lang="pl-PL" altLang="en-US" sz="2000" dirty="0" err="1"/>
              <a:t>Purim</a:t>
            </a:r>
            <a:r>
              <a:rPr lang="pl-PL" altLang="en-US" sz="2000" dirty="0"/>
              <a:t>. Niektóre znane bardzo dobrze Polakom potrawy na słodko, jak np. ryż z jabłkami czy makaron z cukrem i cynamonem oraz pierożki z serem, znane były właśnie w kuchni Żydów </a:t>
            </a:r>
            <a:r>
              <a:rPr lang="pl-PL" altLang="en-US" sz="2000" dirty="0" err="1"/>
              <a:t>aszkenazyjskich</a:t>
            </a:r>
            <a:r>
              <a:rPr lang="pl-PL" altLang="en-US" sz="2000" dirty="0"/>
              <a:t>. </a:t>
            </a:r>
            <a:endParaRPr lang="pl-PL" altLang="en-US" sz="2000" dirty="0" smtClean="0"/>
          </a:p>
          <a:p>
            <a:pPr>
              <a:buFont typeface="Wingdings" panose="05000000000000000000" pitchFamily="2" charset="2"/>
              <a:buNone/>
            </a:pPr>
            <a:endParaRPr lang="pl-PL" altLang="en-US" sz="2000" dirty="0" smtClean="0"/>
          </a:p>
          <a:p>
            <a:pPr>
              <a:buFont typeface="Wingdings" panose="05000000000000000000" pitchFamily="2" charset="2"/>
              <a:buNone/>
            </a:pPr>
            <a:endParaRPr lang="pl-PL" altLang="en-US" sz="2000" dirty="0"/>
          </a:p>
          <a:p>
            <a:pPr>
              <a:buFont typeface="Wingdings" panose="05000000000000000000" pitchFamily="2" charset="2"/>
              <a:buNone/>
            </a:pPr>
            <a:endParaRPr lang="pl-PL" altLang="en-US" sz="2000" dirty="0" smtClean="0"/>
          </a:p>
          <a:p>
            <a:pPr>
              <a:buFont typeface="Wingdings" panose="05000000000000000000" pitchFamily="2" charset="2"/>
              <a:buNone/>
            </a:pPr>
            <a:endParaRPr lang="pl-PL" altLang="en-US" sz="2000" dirty="0" smtClean="0"/>
          </a:p>
          <a:p>
            <a:pPr>
              <a:buFont typeface="Wingdings" panose="05000000000000000000" pitchFamily="2" charset="2"/>
              <a:buNone/>
            </a:pPr>
            <a:r>
              <a:rPr lang="pl-PL" altLang="en-US" sz="2000" dirty="0" smtClean="0"/>
              <a:t>Ryż z jabłkami, czy makaron z cukrem i śmietaną przygotowywane są zazwyczaj w piątki, kiedy obowiązuje katolików post. Goszczą na naszych stołach jako drugie danie zamiast zupy śledziowej czy ryby.</a:t>
            </a:r>
            <a:endParaRPr lang="pl-PL" altLang="en-US" sz="2000" dirty="0"/>
          </a:p>
        </p:txBody>
      </p:sp>
      <p:pic>
        <p:nvPicPr>
          <p:cNvPr id="6" name="Obraz 5" descr="Znalezione obrazy dla zapytania makagig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2092325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sz="quarter" idx="1"/>
          </p:nvPr>
        </p:nvSpPr>
        <p:spPr>
          <a:xfrm>
            <a:off x="685800" y="3501008"/>
            <a:ext cx="7772400" cy="1896616"/>
          </a:xfrm>
        </p:spPr>
        <p:txBody>
          <a:bodyPr/>
          <a:lstStyle/>
          <a:p>
            <a:pPr algn="l"/>
            <a:r>
              <a:rPr lang="pl-PL" sz="2000" dirty="0" smtClean="0">
                <a:effectLst/>
              </a:rPr>
              <a:t>Wspólnymi </a:t>
            </a:r>
            <a:r>
              <a:rPr lang="pl-PL" sz="2000" dirty="0">
                <a:effectLst/>
              </a:rPr>
              <a:t>cechami większości odmian żydowskiej sztuki kulinarnej jest obfite stosowanie niektórych przypraw, jak np.: gałki muszkatołowej, goździków, szafranu i kminku. Żydzi używają dużo cebuli i czosnku. Różne potrawy kuchni żydowskiej weszły na stałe do kuchni </a:t>
            </a:r>
            <a:r>
              <a:rPr lang="pl-PL" sz="2000" dirty="0" smtClean="0">
                <a:effectLst/>
              </a:rPr>
              <a:t>wielu narodów</a:t>
            </a:r>
            <a:r>
              <a:rPr lang="pl-PL" sz="2000" dirty="0">
                <a:effectLst/>
              </a:rPr>
              <a:t>. </a:t>
            </a:r>
          </a:p>
          <a:p>
            <a:r>
              <a:rPr lang="pl-PL" sz="1400" dirty="0">
                <a:effectLst/>
              </a:rPr>
              <a:t> </a:t>
            </a:r>
          </a:p>
          <a:p>
            <a:pPr algn="l"/>
            <a:r>
              <a:rPr lang="pl-PL" sz="1400" dirty="0" smtClean="0">
                <a:effectLst/>
              </a:rPr>
              <a:t> 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ctrTitle" sz="quarter"/>
          </p:nvPr>
        </p:nvSpPr>
        <p:spPr>
          <a:xfrm>
            <a:off x="685800" y="836712"/>
            <a:ext cx="7772400" cy="2520279"/>
          </a:xfrm>
        </p:spPr>
        <p:txBody>
          <a:bodyPr/>
          <a:lstStyle/>
          <a:p>
            <a:pPr algn="just"/>
            <a:r>
              <a:rPr lang="pl-PL" sz="2000" dirty="0">
                <a:effectLst/>
              </a:rPr>
              <a:t>Najważniejszą cechą kuchni żydowskiej jest religijny podział pokarmów na: koszerne - czyste (dozwolone) i trefne – nieczyste (zakazane). J</a:t>
            </a:r>
            <a:r>
              <a:rPr lang="pl-PL" sz="2000" dirty="0" smtClean="0">
                <a:effectLst/>
              </a:rPr>
              <a:t>est on oparty </a:t>
            </a:r>
            <a:r>
              <a:rPr lang="pl-PL" sz="2000" dirty="0">
                <a:effectLst/>
              </a:rPr>
              <a:t>na Biblii, nakazach Pięcioksięgu Mojżesza. Naczelną zasadą kuchni żydowskiej jest to, iż </a:t>
            </a:r>
            <a:r>
              <a:rPr lang="pl-PL" sz="2000" dirty="0">
                <a:effectLst/>
                <a:hlinkClick r:id="rId2"/>
              </a:rPr>
              <a:t>mięso</a:t>
            </a:r>
            <a:r>
              <a:rPr lang="pl-PL" sz="2000" dirty="0">
                <a:effectLst/>
              </a:rPr>
              <a:t> dozwolone pochodzi ze specjalnego, rytualnego uboju zwanego </a:t>
            </a:r>
            <a:r>
              <a:rPr lang="pl-PL" sz="2000" dirty="0" err="1">
                <a:effectLst/>
              </a:rPr>
              <a:t>szechitą</a:t>
            </a:r>
            <a:r>
              <a:rPr lang="pl-PL" sz="2000" dirty="0">
                <a:effectLst/>
              </a:rPr>
              <a:t>. Nie wolno przygotowywać i spożywać potraw z </a:t>
            </a:r>
            <a:r>
              <a:rPr lang="pl-PL" sz="2000" dirty="0">
                <a:effectLst/>
                <a:hlinkClick r:id="rId3"/>
              </a:rPr>
              <a:t>mięsa wieprzowego</a:t>
            </a:r>
            <a:r>
              <a:rPr lang="pl-PL" sz="2000" dirty="0">
                <a:effectLst/>
              </a:rPr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7019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764705"/>
            <a:ext cx="7886700" cy="2520280"/>
          </a:xfrm>
        </p:spPr>
        <p:txBody>
          <a:bodyPr/>
          <a:lstStyle/>
          <a:p>
            <a:r>
              <a:rPr lang="pl-PL" sz="2400" dirty="0"/>
              <a:t>"Kiedy pewien Żyd wrócił do domu z wesela, zapytano go, jakie było jedzenie. Odpowiedział: Gdyby zupa była tak gorąca jak wino, a wino tak stare jak kurczak, a kurczak tak tłusty jak panna młoda,  byłoby to nadzwyczajne jedzenie</a:t>
            </a:r>
            <a:r>
              <a:rPr lang="pl-PL" sz="2400" dirty="0" smtClean="0"/>
              <a:t>".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332657"/>
            <a:ext cx="8340600" cy="3600399"/>
          </a:xfrm>
        </p:spPr>
        <p:txBody>
          <a:bodyPr/>
          <a:lstStyle/>
          <a:p>
            <a:endParaRPr lang="pl-PL" dirty="0" smtClean="0">
              <a:effectLst/>
            </a:endParaRPr>
          </a:p>
          <a:p>
            <a:endParaRPr lang="pl-PL" dirty="0" smtClean="0">
              <a:effectLst/>
            </a:endParaRPr>
          </a:p>
          <a:p>
            <a:endParaRPr lang="pl-PL" sz="2000" dirty="0">
              <a:effectLst/>
            </a:endParaRPr>
          </a:p>
          <a:p>
            <a:endParaRPr lang="pl-PL" sz="2000" dirty="0" smtClean="0">
              <a:effectLst/>
            </a:endParaRPr>
          </a:p>
          <a:p>
            <a:endParaRPr lang="pl-PL" sz="2000" dirty="0">
              <a:effectLst/>
            </a:endParaRPr>
          </a:p>
          <a:p>
            <a:endParaRPr lang="pl-PL" sz="2000" dirty="0" smtClean="0">
              <a:effectLst/>
            </a:endParaRPr>
          </a:p>
          <a:p>
            <a:endParaRPr lang="pl-PL" sz="2000" dirty="0" smtClean="0">
              <a:effectLst/>
            </a:endParaRPr>
          </a:p>
          <a:p>
            <a:endParaRPr lang="pl-PL" sz="2000" dirty="0">
              <a:effectLst/>
            </a:endParaRPr>
          </a:p>
          <a:p>
            <a:endParaRPr lang="pl-PL" sz="2000" dirty="0">
              <a:effectLst/>
            </a:endParaRPr>
          </a:p>
          <a:p>
            <a:pPr algn="ctr"/>
            <a:r>
              <a:rPr lang="pl-PL" sz="2000" dirty="0" smtClean="0">
                <a:effectLst/>
              </a:rPr>
              <a:t>        </a:t>
            </a:r>
            <a:endParaRPr lang="pl-PL" dirty="0" smtClean="0">
              <a:effectLst/>
            </a:endParaRPr>
          </a:p>
          <a:p>
            <a:endParaRPr lang="pl-PL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33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980728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sz="2000" dirty="0" smtClean="0"/>
              <a:t>Zapewniamy</a:t>
            </a:r>
            <a:r>
              <a:rPr lang="pl-PL" sz="2000" dirty="0"/>
              <a:t>, że zaprezentowane przez nas potrawy </a:t>
            </a:r>
            <a:r>
              <a:rPr lang="pl-PL" sz="2000" dirty="0" smtClean="0"/>
              <a:t> </a:t>
            </a:r>
            <a:r>
              <a:rPr lang="pl-PL" sz="2000" dirty="0"/>
              <a:t>są </a:t>
            </a:r>
            <a:r>
              <a:rPr lang="pl-PL" sz="2000" dirty="0" smtClean="0"/>
              <a:t>wyjątkowo smaczne </a:t>
            </a:r>
            <a:r>
              <a:rPr lang="pl-PL" sz="2000" dirty="0"/>
              <a:t>i  zdrowe. </a:t>
            </a:r>
            <a:r>
              <a:rPr lang="pl-PL" sz="2000" dirty="0" smtClean="0"/>
              <a:t>Tradycyjne przepisy można  </a:t>
            </a:r>
            <a:r>
              <a:rPr lang="pl-PL" sz="2000" dirty="0"/>
              <a:t>znaleźć zarówno w książkach kucharskich, jak też na stronach internetowych</a:t>
            </a:r>
            <a:r>
              <a:rPr lang="pl-PL" sz="2000" dirty="0" smtClean="0"/>
              <a:t>.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sz="2000" dirty="0" smtClean="0"/>
              <a:t>Jeżeli </a:t>
            </a:r>
            <a:r>
              <a:rPr lang="pl-PL" sz="2000" dirty="0"/>
              <a:t>do każdej potrawy dodamy </a:t>
            </a:r>
            <a:r>
              <a:rPr lang="pl-PL" sz="2000" dirty="0" smtClean="0"/>
              <a:t>wielką garść tolerancji, szczyptę szacunku, źdźbło prawdy, ziarno skromności  i   </a:t>
            </a:r>
            <a:r>
              <a:rPr lang="pl-PL" sz="2000" smtClean="0"/>
              <a:t>szeroki uśmiech  </a:t>
            </a:r>
            <a:r>
              <a:rPr lang="pl-PL" sz="2000" dirty="0" smtClean="0"/>
              <a:t>to wyjdzie wspaniałe danie. 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A nam pozostaje życzyć  SMACZNEGO!</a:t>
            </a:r>
          </a:p>
          <a:p>
            <a:pPr algn="ctr"/>
            <a:endParaRPr lang="pl-PL" sz="2000" dirty="0"/>
          </a:p>
          <a:p>
            <a:pPr algn="ctr"/>
            <a:r>
              <a:rPr lang="pl-PL" sz="2400" dirty="0" smtClean="0"/>
              <a:t> Oliwia </a:t>
            </a:r>
            <a:r>
              <a:rPr lang="pl-PL" sz="2400" dirty="0" err="1"/>
              <a:t>Asztemborska</a:t>
            </a:r>
            <a:r>
              <a:rPr lang="pl-PL" sz="2400" dirty="0"/>
              <a:t> </a:t>
            </a:r>
          </a:p>
          <a:p>
            <a:pPr algn="ctr"/>
            <a:r>
              <a:rPr lang="pl-PL" sz="2400" dirty="0" smtClean="0"/>
              <a:t>i</a:t>
            </a:r>
            <a:endParaRPr lang="pl-PL" sz="2400" dirty="0"/>
          </a:p>
          <a:p>
            <a:pPr algn="ctr"/>
            <a:r>
              <a:rPr lang="pl-PL" sz="2400" dirty="0"/>
              <a:t>Alicja Szypulska</a:t>
            </a:r>
          </a:p>
        </p:txBody>
      </p:sp>
    </p:spTree>
    <p:extLst>
      <p:ext uri="{BB962C8B-B14F-4D97-AF65-F5344CB8AC3E}">
        <p14:creationId xmlns:p14="http://schemas.microsoft.com/office/powerpoint/2010/main" val="176340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9ECA49DF-7BAB-4AFE-837F-84025CEB8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KOSZERNA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21F83775-7E42-44E4-AF8F-5A8D35471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l-PL" altLang="en-US" sz="2800" dirty="0">
                <a:effectLst/>
              </a:rPr>
              <a:t>Mówiąc o kuchni żydowskiej trzeba najpierw wyjaśnić, co to jest kuchnia koszerna i co oznacza słowo koszerny</a:t>
            </a:r>
            <a:r>
              <a:rPr lang="pl-PL" altLang="en-US" sz="2800" dirty="0" smtClean="0">
                <a:effectLst/>
              </a:rPr>
              <a:t>.</a:t>
            </a:r>
          </a:p>
          <a:p>
            <a:pPr algn="just">
              <a:lnSpc>
                <a:spcPct val="80000"/>
              </a:lnSpc>
            </a:pPr>
            <a:endParaRPr lang="pl-PL" altLang="en-US" sz="2800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pl-PL" altLang="en-US" sz="2800" b="1" dirty="0">
                <a:effectLst/>
              </a:rPr>
              <a:t>KOSZERNY - </a:t>
            </a:r>
            <a:r>
              <a:rPr lang="pl-PL" altLang="en-US" sz="2800" dirty="0">
                <a:effectLst/>
              </a:rPr>
              <a:t>czyli nadający się do użytku </a:t>
            </a:r>
            <a:r>
              <a:rPr lang="pl-PL" altLang="en-US" sz="2800" dirty="0" smtClean="0">
                <a:effectLst/>
              </a:rPr>
              <a:t>                  lub </a:t>
            </a:r>
            <a:r>
              <a:rPr lang="pl-PL" altLang="en-US" sz="2800" dirty="0">
                <a:effectLst/>
              </a:rPr>
              <a:t>do spożycia zgodnie z żydowskimi przepisami religijnymi. Nakaz ten wywodzi się </a:t>
            </a:r>
            <a:r>
              <a:rPr lang="pl-PL" altLang="en-US" sz="2800" dirty="0" smtClean="0">
                <a:effectLst/>
              </a:rPr>
              <a:t>                              od </a:t>
            </a:r>
            <a:r>
              <a:rPr lang="pl-PL" altLang="en-US" sz="2800" dirty="0">
                <a:effectLst/>
              </a:rPr>
              <a:t>żydowskich zasad dietetycznych, opisanych </a:t>
            </a:r>
            <a:r>
              <a:rPr lang="pl-PL" altLang="en-US" sz="2800" dirty="0" smtClean="0">
                <a:effectLst/>
              </a:rPr>
              <a:t>  w </a:t>
            </a:r>
            <a:r>
              <a:rPr lang="pl-PL" altLang="en-US" sz="2800" dirty="0">
                <a:effectLst/>
              </a:rPr>
              <a:t>Biblii. Formuła koszerności jest to wymóg mający źródło w przepisach religijnych, a polega na przestrzeganiu zasad przygotowania jadła </a:t>
            </a:r>
            <a:r>
              <a:rPr lang="pl-PL" altLang="en-US" sz="2800" dirty="0" smtClean="0">
                <a:effectLst/>
              </a:rPr>
              <a:t>                 w </a:t>
            </a:r>
            <a:r>
              <a:rPr lang="pl-PL" altLang="en-US" sz="2800" dirty="0">
                <a:effectLst/>
              </a:rPr>
              <a:t>sposób rytualnie czysty w odróżnieniu </a:t>
            </a:r>
            <a:r>
              <a:rPr lang="pl-PL" altLang="en-US" sz="2800" dirty="0" smtClean="0">
                <a:effectLst/>
              </a:rPr>
              <a:t>                       od </a:t>
            </a:r>
            <a:r>
              <a:rPr lang="pl-PL" altLang="en-US" sz="2800" dirty="0">
                <a:effectLst/>
              </a:rPr>
              <a:t>tzw. trefnego, niezgodnego z żydowską tradycją.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C40C3717-6870-4D1E-B7ED-8C93CB622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dirty="0"/>
              <a:t>CHAŁA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2982AE45-8779-44A9-AFB8-0448C8893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en-US" dirty="0" smtClean="0"/>
              <a:t>  </a:t>
            </a:r>
            <a:r>
              <a:rPr lang="pl-PL" altLang="en-US" sz="2400" dirty="0" smtClean="0"/>
              <a:t>Każdy </a:t>
            </a:r>
            <a:r>
              <a:rPr lang="pl-PL" altLang="en-US" sz="2400" dirty="0"/>
              <a:t>tradycyjny posiłek żydowski rozpoczyna się od łamania chleba. </a:t>
            </a:r>
            <a:endParaRPr lang="pl-PL" altLang="en-US" sz="2400" dirty="0" smtClean="0"/>
          </a:p>
          <a:p>
            <a:pPr>
              <a:buFont typeface="Wingdings" panose="05000000000000000000" pitchFamily="2" charset="2"/>
              <a:buNone/>
            </a:pPr>
            <a:r>
              <a:rPr lang="pl-PL" altLang="en-US" sz="2400" dirty="0"/>
              <a:t> </a:t>
            </a:r>
            <a:r>
              <a:rPr lang="pl-PL" altLang="en-US" sz="2400" dirty="0" smtClean="0"/>
              <a:t>  Chała </a:t>
            </a:r>
            <a:r>
              <a:rPr lang="pl-PL" altLang="en-US" sz="2400" dirty="0"/>
              <a:t>jest specjalnym rodzajem chleba jedzonym </a:t>
            </a:r>
            <a:r>
              <a:rPr lang="pl-PL" altLang="en-US" sz="2400" dirty="0" smtClean="0"/>
              <a:t>                        w </a:t>
            </a:r>
            <a:r>
              <a:rPr lang="pl-PL" altLang="en-US" sz="2400" dirty="0"/>
              <a:t>Szabat i święta . Jest to </a:t>
            </a:r>
            <a:r>
              <a:rPr lang="pl-PL" altLang="en-US" sz="2400" dirty="0" smtClean="0"/>
              <a:t> </a:t>
            </a:r>
            <a:r>
              <a:rPr lang="pl-PL" altLang="en-US" sz="2400" dirty="0"/>
              <a:t>słodki, złocisty chleb </a:t>
            </a:r>
            <a:r>
              <a:rPr lang="pl-PL" altLang="en-US" sz="2400" dirty="0" smtClean="0"/>
              <a:t>               z </a:t>
            </a:r>
            <a:r>
              <a:rPr lang="pl-PL" altLang="en-US" sz="2400" dirty="0"/>
              <a:t>jajek. Smak i faktura jest </a:t>
            </a:r>
            <a:r>
              <a:rPr lang="pl-PL" altLang="en-US" sz="2400" dirty="0" smtClean="0"/>
              <a:t> w </a:t>
            </a:r>
            <a:r>
              <a:rPr lang="pl-PL" altLang="en-US" sz="2400" dirty="0"/>
              <a:t>pewnym stopniu podobna do bułek maślanych. Bochenek jest zazwyczaj zapleciony w warkocz, ale w czasie niektórych świąt może mieć inne </a:t>
            </a:r>
            <a:r>
              <a:rPr lang="pl-PL" altLang="en-US" sz="2400" dirty="0" smtClean="0"/>
              <a:t>kształty. </a:t>
            </a:r>
          </a:p>
          <a:p>
            <a:pPr>
              <a:buFont typeface="Wingdings" panose="05000000000000000000" pitchFamily="2" charset="2"/>
              <a:buNone/>
            </a:pPr>
            <a:r>
              <a:rPr lang="pl-PL" altLang="en-US" sz="2400" dirty="0"/>
              <a:t> </a:t>
            </a:r>
            <a:r>
              <a:rPr lang="pl-PL" altLang="en-US" sz="2400" dirty="0" smtClean="0"/>
              <a:t>  </a:t>
            </a:r>
            <a:endParaRPr lang="pl-PL" altLang="en-US" sz="2400" dirty="0"/>
          </a:p>
        </p:txBody>
      </p:sp>
      <p:pic>
        <p:nvPicPr>
          <p:cNvPr id="6" name="Obraz 5" descr="Chałka żydowska  fo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952328" cy="15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7232848" cy="1752600"/>
          </a:xfrm>
        </p:spPr>
        <p:txBody>
          <a:bodyPr/>
          <a:lstStyle/>
          <a:p>
            <a:r>
              <a:rPr lang="pl-PL" sz="2000" dirty="0" smtClean="0"/>
              <a:t>                                     Swoich zdolności kulinarnych      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                      próbowaliśmy podczas       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      warsztatów. </a:t>
            </a:r>
          </a:p>
          <a:p>
            <a:r>
              <a:rPr lang="pl-PL" sz="2000" dirty="0" smtClean="0"/>
              <a:t>                                     Oto nasz samodzielny wypiek!</a:t>
            </a: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ctrTitle" sz="quarter"/>
          </p:nvPr>
        </p:nvSpPr>
        <p:spPr>
          <a:xfrm>
            <a:off x="685800" y="836713"/>
            <a:ext cx="7772400" cy="2232247"/>
          </a:xfrm>
        </p:spPr>
        <p:txBody>
          <a:bodyPr/>
          <a:lstStyle/>
          <a:p>
            <a:pPr algn="l"/>
            <a:r>
              <a:rPr lang="pl-PL" sz="2400" dirty="0" smtClean="0">
                <a:effectLst/>
              </a:rPr>
              <a:t>Jakie są chałki? W </a:t>
            </a:r>
            <a:r>
              <a:rPr lang="pl-PL" sz="2400" dirty="0">
                <a:effectLst/>
              </a:rPr>
              <a:t>kuchni polskiej słodkie, w kuchni żydowskiej tylko lekko słone, puszyste, drożdżowe pieczywo pszenne w postaci zaplecionego warkocza. Można także spotkać wypieki w kształcie </a:t>
            </a:r>
            <a:r>
              <a:rPr lang="pl-PL" sz="2400" b="1" dirty="0">
                <a:effectLst/>
              </a:rPr>
              <a:t>bułek</a:t>
            </a:r>
            <a:r>
              <a:rPr lang="pl-PL" sz="2400" dirty="0">
                <a:effectLst/>
              </a:rPr>
              <a:t> lub wałka zamkniętego w okrąg. </a:t>
            </a:r>
            <a:r>
              <a:rPr lang="pl-PL" sz="2400" dirty="0" smtClean="0">
                <a:effectLst/>
              </a:rPr>
              <a:t>W janowskiej piekarni i naszych domach wypiekana do dziś.</a:t>
            </a: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91283"/>
            <a:ext cx="2552328" cy="31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387624"/>
          </a:xfrm>
        </p:spPr>
        <p:txBody>
          <a:bodyPr/>
          <a:lstStyle/>
          <a:p>
            <a:r>
              <a:rPr lang="pl-PL" sz="1600" dirty="0" smtClean="0"/>
              <a:t>Uf! Potrzeba było kilku par rąk, aby wyrobić ciasto. Pod czujnym okiem p. Grażyny udało się </a:t>
            </a:r>
            <a:r>
              <a:rPr lang="pl-PL" sz="1600" dirty="0" err="1" smtClean="0"/>
              <a:t>sporostać</a:t>
            </a:r>
            <a:r>
              <a:rPr lang="pl-PL" sz="1600" dirty="0" smtClean="0"/>
              <a:t> zadaniu.</a:t>
            </a:r>
            <a:endParaRPr lang="pl-PL" sz="1600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0" r="23220"/>
          <a:stretch>
            <a:fillRect/>
          </a:stretch>
        </p:blipFill>
        <p:spPr>
          <a:xfrm>
            <a:off x="3887788" y="987425"/>
            <a:ext cx="4629150" cy="498157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348880"/>
            <a:ext cx="2949575" cy="3520108"/>
          </a:xfrm>
        </p:spPr>
        <p:txBody>
          <a:bodyPr/>
          <a:lstStyle/>
          <a:p>
            <a:r>
              <a:rPr lang="pl-PL" dirty="0" smtClean="0"/>
              <a:t>Może splot odbiega nieco od tradycyjnego, ale i tak byliśmy z siebie dumni kiedy ciasto wyrosło i ładnie się upiekło. A jakie było s m a c z n e ! </a:t>
            </a:r>
            <a:endParaRPr lang="pl-PL" dirty="0"/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1050" y="3440236"/>
            <a:ext cx="2107952" cy="29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pl-PL" sz="2000" dirty="0" smtClean="0"/>
              <a:t>Co tu dużo mówić. Z pewnością nie zabrzmi to skromnie, ale drożdżowe rogaliki- „</a:t>
            </a:r>
            <a:r>
              <a:rPr lang="pl-PL" sz="2000" dirty="0" err="1" smtClean="0"/>
              <a:t>Rugelach</a:t>
            </a:r>
            <a:r>
              <a:rPr lang="pl-PL" sz="2000" dirty="0" smtClean="0"/>
              <a:t>” udały nam się pierwsza klasa! A jak smakowały.........To był hit! Tego się nie da opisać, tego  trzeba spróbować! </a:t>
            </a:r>
            <a:endParaRPr lang="pl-PL" sz="20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600200"/>
            <a:ext cx="2952328" cy="449580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038600" cy="2277321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93042"/>
            <a:ext cx="4038600" cy="20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43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9FF3454B-9586-4911-A822-CC4DC2185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BLINY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9ADA4099-8B67-45E3-99E4-4AF9B1EFB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l-PL" altLang="en-US" dirty="0" smtClean="0"/>
              <a:t>   Blin </a:t>
            </a:r>
            <a:r>
              <a:rPr lang="pl-PL" altLang="en-US" dirty="0"/>
              <a:t>to cienki, płaski naleśnik wypełniony nadzieniem. Bliny podawane jako główne danie albo dodatek do dania głównego, mogą być wypełnione słodzonym serkiem ziarnistym albo puree ziemniaczanym i cebulą.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5FBE4F45-B643-4C61-A865-29EFAEC9C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/>
              <a:t>CZULENT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B20F7FC4-CF58-494D-A727-022F6351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en-US" dirty="0" smtClean="0"/>
              <a:t>  </a:t>
            </a:r>
            <a:r>
              <a:rPr lang="pl-PL" altLang="en-US" sz="2000" dirty="0" err="1" smtClean="0"/>
              <a:t>Czulent</a:t>
            </a:r>
            <a:r>
              <a:rPr lang="pl-PL" altLang="en-US" sz="2000" dirty="0" smtClean="0"/>
              <a:t> - bardzo </a:t>
            </a:r>
            <a:r>
              <a:rPr lang="pl-PL" altLang="en-US" sz="2000" dirty="0"/>
              <a:t>wolno gotowany gulasz z fasolą, wołowiną, jęczmieniem i czasem ziemniakami. </a:t>
            </a:r>
            <a:r>
              <a:rPr lang="pl-PL" altLang="en-US" sz="2000" dirty="0" smtClean="0"/>
              <a:t>To tradycyjne </a:t>
            </a:r>
            <a:r>
              <a:rPr lang="pl-PL" altLang="en-US" sz="2000" dirty="0"/>
              <a:t>danie na szabatowy obiad, ponieważ może być przygotowany przed rozpoczęciem </a:t>
            </a:r>
            <a:r>
              <a:rPr lang="pl-PL" altLang="en-US" sz="2000" dirty="0" smtClean="0"/>
              <a:t>szabasu </a:t>
            </a:r>
            <a:r>
              <a:rPr lang="pl-PL" altLang="en-US" sz="2000" dirty="0"/>
              <a:t>i pozostawiony </a:t>
            </a:r>
            <a:r>
              <a:rPr lang="pl-PL" altLang="en-US" sz="2000" dirty="0" smtClean="0"/>
              <a:t>w piecu do pieczenia chleba przez </a:t>
            </a:r>
            <a:r>
              <a:rPr lang="pl-PL" altLang="en-US" sz="2000" dirty="0"/>
              <a:t>cały Szabat.</a:t>
            </a:r>
            <a:br>
              <a:rPr lang="pl-PL" altLang="en-US" sz="2000" dirty="0"/>
            </a:br>
            <a:r>
              <a:rPr lang="pl-PL" altLang="en-US" sz="2000" dirty="0"/>
              <a:t/>
            </a:r>
            <a:br>
              <a:rPr lang="pl-PL" altLang="en-US" sz="2000" dirty="0"/>
            </a:br>
            <a:r>
              <a:rPr lang="pl-PL" altLang="en-US" sz="2000" dirty="0" smtClean="0"/>
              <a:t>                                      Przed wojną, w Janowie była piekarnia.</a:t>
            </a:r>
            <a:r>
              <a:rPr lang="pl-PL" altLang="en-US" dirty="0"/>
              <a:t/>
            </a:r>
            <a:br>
              <a:rPr lang="pl-PL" altLang="en-US" dirty="0"/>
            </a:br>
            <a:r>
              <a:rPr lang="pl-PL" altLang="en-US" dirty="0" smtClean="0"/>
              <a:t>                        </a:t>
            </a:r>
            <a:r>
              <a:rPr lang="pl-PL" altLang="en-US" sz="2000" dirty="0" smtClean="0"/>
              <a:t>Żydowskie gospodynie często tam nosiły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altLang="en-US" sz="2000" dirty="0"/>
              <a:t> </a:t>
            </a:r>
            <a:r>
              <a:rPr lang="pl-PL" altLang="en-US" sz="2000" dirty="0" smtClean="0"/>
              <a:t>                                          przygotowane  na to święto potrawy.  </a:t>
            </a:r>
            <a:endParaRPr lang="pl-PL" altLang="en-US" dirty="0"/>
          </a:p>
        </p:txBody>
      </p:sp>
      <p:pic>
        <p:nvPicPr>
          <p:cNvPr id="4" name="Obraz 3" descr="Czulent: przepis na tradycyjne danie kuchni żydowskie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2808312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zczelina">
  <a:themeElements>
    <a:clrScheme name="Szczel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zczelin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zczel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czel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653</TotalTime>
  <Words>1267</Words>
  <Application>Microsoft Office PowerPoint</Application>
  <PresentationFormat>Pokaz na ekranie (4:3)</PresentationFormat>
  <Paragraphs>112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Algerian</vt:lpstr>
      <vt:lpstr>Arial</vt:lpstr>
      <vt:lpstr>Tahoma</vt:lpstr>
      <vt:lpstr>Wingdings</vt:lpstr>
      <vt:lpstr>Szczelina</vt:lpstr>
      <vt:lpstr>KUCHNIA ŻYDOWSKA A  KUCHNIA JANOWSKA</vt:lpstr>
      <vt:lpstr>W  Janowie mieszkali obok siebie Polacy i Żydzi. Z relacji świadków przedwojennej historii wiemy, że żyli zgodnie, a kiedy trzeba nawet sobie pomagali. Janowskie i żydowskie gospodynie łączyły  sąsiedzkie relacje. </vt:lpstr>
      <vt:lpstr>KOSZERNA</vt:lpstr>
      <vt:lpstr>CHAŁA</vt:lpstr>
      <vt:lpstr>Jakie są chałki? W kuchni polskiej słodkie, w kuchni żydowskiej tylko lekko słone, puszyste, drożdżowe pieczywo pszenne w postaci zaplecionego warkocza. Można także spotkać wypieki w kształcie bułek lub wałka zamkniętego w okrąg. W janowskiej piekarni i naszych domach wypiekana do dziś.</vt:lpstr>
      <vt:lpstr>Uf! Potrzeba było kilku par rąk, aby wyrobić ciasto. Pod czujnym okiem p. Grażyny udało się sporostać zadaniu.</vt:lpstr>
      <vt:lpstr>Co tu dużo mówić. Z pewnością nie zabrzmi to skromnie, ale drożdżowe rogaliki- „Rugelach” udały nam się pierwsza klasa! A jak smakowały.........To był hit! Tego się nie da opisać, tego  trzeba spróbować! </vt:lpstr>
      <vt:lpstr>BLINY</vt:lpstr>
      <vt:lpstr>CZULENT</vt:lpstr>
      <vt:lpstr>KUGEL</vt:lpstr>
      <vt:lpstr>W Janowie było to popularne danie zwane kartoflakiem, bugajem albo rejbakiem</vt:lpstr>
      <vt:lpstr>Ulubione desery </vt:lpstr>
      <vt:lpstr>CYMES</vt:lpstr>
      <vt:lpstr>KREPLACH</vt:lpstr>
      <vt:lpstr>GEFILTE FISH</vt:lpstr>
      <vt:lpstr>Najbardziej popularne danie, którego nie może zabraknąć na wigilijnym stole w Janowie jest:</vt:lpstr>
      <vt:lpstr>MACA</vt:lpstr>
      <vt:lpstr>Maca- to janowskie placki z mąki i wody lub skrawki ciasta na makaron,  pieczone na fajerkach  ( kuchni kaflowej, którą można obecnie spotkać w nielicznych domach). Najlepiej smakowały świeżo upieczone. </vt:lpstr>
      <vt:lpstr>HOLISZKES</vt:lpstr>
      <vt:lpstr>KNYSZES</vt:lpstr>
      <vt:lpstr>Janowskie knedle.</vt:lpstr>
      <vt:lpstr>     ROSÓŁ  Zarówno w kuchni żydowskiej, jak i polskiej do dziś podawane są  rosoły, nazywane „żydowską penicyliną na przeziębienia". Rosół z knejdlach (kulki z macy) gotowano nie tylko na Paschę. Kuchni żydowskiej nieobce były rosoły z lanymi kluseczkami, krupami czyli kaszami (owsianą, jaglaną czy gryczaną), a także warzywami. Do rosołu dodawano pierożki kreplach (nadziewane mięsem lub warzywami w zależności od okazji, z jakiej je podawano). </vt:lpstr>
      <vt:lpstr>BARSZCZ</vt:lpstr>
      <vt:lpstr>MAKAGIKI</vt:lpstr>
      <vt:lpstr>Najważniejszą cechą kuchni żydowskiej jest religijny podział pokarmów na: koszerne - czyste (dozwolone) i trefne – nieczyste (zakazane). Jest on oparty na Biblii, nakazach Pięcioksięgu Mojżesza. Naczelną zasadą kuchni żydowskiej jest to, iż mięso dozwolone pochodzi ze specjalnego, rytualnego uboju zwanego szechitą. Nie wolno przygotowywać i spożywać potraw z mięsa wieprzowego.</vt:lpstr>
      <vt:lpstr>"Kiedy pewien Żyd wrócił do domu z wesela, zapytano go, jakie było jedzenie. Odpowiedział: Gdyby zupa była tak gorąca jak wino, a wino tak stare jak kurczak, a kurczak tak tłusty jak panna młoda,  byłoby to nadzwyczajne jedzenie".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KUCHNIA ŻYDOWSKA</dc:title>
  <dc:creator>xyz</dc:creator>
  <cp:lastModifiedBy>Windows User</cp:lastModifiedBy>
  <cp:revision>70</cp:revision>
  <dcterms:created xsi:type="dcterms:W3CDTF">2020-01-16T17:53:54Z</dcterms:created>
  <dcterms:modified xsi:type="dcterms:W3CDTF">2020-01-21T17:52:50Z</dcterms:modified>
</cp:coreProperties>
</file>