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7" r:id="rId5"/>
    <p:sldId id="264" r:id="rId6"/>
    <p:sldId id="269" r:id="rId7"/>
    <p:sldId id="263" r:id="rId8"/>
    <p:sldId id="265" r:id="rId9"/>
    <p:sldId id="266" r:id="rId10"/>
    <p:sldId id="267" r:id="rId11"/>
    <p:sldId id="261" r:id="rId12"/>
    <p:sldId id="268" r:id="rId13"/>
    <p:sldId id="278" r:id="rId14"/>
    <p:sldId id="274" r:id="rId15"/>
    <p:sldId id="271" r:id="rId16"/>
    <p:sldId id="273" r:id="rId17"/>
    <p:sldId id="276" r:id="rId18"/>
    <p:sldId id="275" r:id="rId19"/>
    <p:sldId id="270"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97" d="100"/>
          <a:sy n="97" d="100"/>
        </p:scale>
        <p:origin x="10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11/6/2019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41D2AC3-6A0B-4169-B1EA-E3AE8B351BDD}"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D4B9363-8B87-41B7-9F8E-64519CBB8F34}"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AEF5746-5284-4951-9F37-7AE924EDBCB7}"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2398B29-7265-4A65-A2A4-6703C057B7C1}"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28FBA082-94DF-4C4B-A041-6624924AB0A8}" type="datetimeFigureOut">
              <a:rPr lang="en-US" dirty="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27686C4-3AB5-4E0C-86CA-FB108C350AA9}" type="datetimeFigureOut">
              <a:rPr lang="en-US" dirty="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F7F47CF-67C9-420C-80A5-E2069FF0C2DF}"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0C3BFE2-83B7-4B0A-B9D3-AB28331082B3}"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2EF78E3-FDA3-4D28-AAA2-0B81F349A39D}"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11/6/2019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hyperlink" Target="https://pl.wikipedia.org/wiki/Akcja_%E2%80%9EBurza%E2%80%9D" TargetMode="External"/><Relationship Id="rId3" Type="http://schemas.openxmlformats.org/officeDocument/2006/relationships/hyperlink" Target="https://pl.wikipedia.org/wiki/Kalendarium_powstania_warszawskiego_%E2%80%93_1_sierpnia" TargetMode="External"/><Relationship Id="rId7" Type="http://schemas.openxmlformats.org/officeDocument/2006/relationships/hyperlink" Target="https://pl.wikipedia.org/wiki/Armia_Krajowa" TargetMode="External"/><Relationship Id="rId12" Type="http://schemas.openxmlformats.org/officeDocument/2006/relationships/hyperlink" Target="https://pl.wikipedia.org/wiki/Marki"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pl.wikipedia.org/wiki/III_Rzesza" TargetMode="External"/><Relationship Id="rId11" Type="http://schemas.openxmlformats.org/officeDocument/2006/relationships/hyperlink" Target="https://pl.wikipedia.org/wiki/Legionowo" TargetMode="External"/><Relationship Id="rId5" Type="http://schemas.openxmlformats.org/officeDocument/2006/relationships/hyperlink" Target="https://pl.wikipedia.org/wiki/Warszawa" TargetMode="External"/><Relationship Id="rId10" Type="http://schemas.openxmlformats.org/officeDocument/2006/relationships/hyperlink" Target="https://pl.wikipedia.org/wiki/Puszcza_Kampinoska" TargetMode="External"/><Relationship Id="rId4" Type="http://schemas.openxmlformats.org/officeDocument/2006/relationships/hyperlink" Target="https://pl.wikipedia.org/wiki/Kalendarium_powstania_warszawskiego_%E2%80%93_3_pa%C5%BAdziernika" TargetMode="External"/><Relationship Id="rId9" Type="http://schemas.openxmlformats.org/officeDocument/2006/relationships/hyperlink" Target="https://pl.wikipedia.org/wiki/Polskie_Pa%C5%84stwo_Podziem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E2B967-2736-4BC8-BBDA-A4669A7982BC}"/>
              </a:ext>
            </a:extLst>
          </p:cNvPr>
          <p:cNvSpPr>
            <a:spLocks noGrp="1"/>
          </p:cNvSpPr>
          <p:nvPr>
            <p:ph type="ctrTitle"/>
          </p:nvPr>
        </p:nvSpPr>
        <p:spPr>
          <a:xfrm rot="21420000">
            <a:off x="925069" y="646892"/>
            <a:ext cx="9755187" cy="2766528"/>
          </a:xfrm>
        </p:spPr>
        <p:txBody>
          <a:bodyPr>
            <a:normAutofit fontScale="90000"/>
          </a:bodyPr>
          <a:lstStyle/>
          <a:p>
            <a:r>
              <a:rPr lang="pl-PL" dirty="0"/>
              <a:t>75 rocznica wybuchu Powstania Warszawskiego</a:t>
            </a:r>
          </a:p>
        </p:txBody>
      </p:sp>
      <p:sp>
        <p:nvSpPr>
          <p:cNvPr id="3" name="Podtytuł 2">
            <a:extLst>
              <a:ext uri="{FF2B5EF4-FFF2-40B4-BE49-F238E27FC236}">
                <a16:creationId xmlns:a16="http://schemas.microsoft.com/office/drawing/2014/main" id="{C1DB1439-A9C6-4E61-A8CA-C75261C005F0}"/>
              </a:ext>
            </a:extLst>
          </p:cNvPr>
          <p:cNvSpPr>
            <a:spLocks noGrp="1"/>
          </p:cNvSpPr>
          <p:nvPr>
            <p:ph type="subTitle" idx="1"/>
          </p:nvPr>
        </p:nvSpPr>
        <p:spPr/>
        <p:txBody>
          <a:bodyPr/>
          <a:lstStyle/>
          <a:p>
            <a:r>
              <a:rPr lang="pl-PL" dirty="0"/>
              <a:t>1 sierpnia 1944</a:t>
            </a:r>
          </a:p>
        </p:txBody>
      </p:sp>
      <p:pic>
        <p:nvPicPr>
          <p:cNvPr id="4" name="TwoStepsFromHell-01-HeartOfCourage">
            <a:hlinkClick r:id="" action="ppaction://media"/>
            <a:extLst>
              <a:ext uri="{FF2B5EF4-FFF2-40B4-BE49-F238E27FC236}">
                <a16:creationId xmlns:a16="http://schemas.microsoft.com/office/drawing/2014/main" id="{3BE63829-61C8-44FE-8587-0EEF5A39BA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151309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750"/>
                                        <p:tgtEl>
                                          <p:spTgt spid="2"/>
                                        </p:tgtEl>
                                      </p:cBhvr>
                                    </p:animEffect>
                                  </p:childTnLst>
                                </p:cTn>
                              </p:par>
                            </p:childTnLst>
                          </p:cTn>
                        </p:par>
                        <p:par>
                          <p:cTn id="8" fill="hold">
                            <p:stCondLst>
                              <p:cond delay="375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5750"/>
                            </p:stCondLst>
                            <p:childTnLst>
                              <p:par>
                                <p:cTn id="13" presetID="1" presetClass="mediacall" presetSubtype="0" fill="hold" nodeType="after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5"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290BE3-0E23-411D-B324-85D644DD8BD3}"/>
              </a:ext>
            </a:extLst>
          </p:cNvPr>
          <p:cNvSpPr>
            <a:spLocks noGrp="1"/>
          </p:cNvSpPr>
          <p:nvPr>
            <p:ph type="title"/>
          </p:nvPr>
        </p:nvSpPr>
        <p:spPr/>
        <p:txBody>
          <a:bodyPr/>
          <a:lstStyle/>
          <a:p>
            <a:r>
              <a:rPr lang="pl-PL" dirty="0"/>
              <a:t>Uzbrojenie.</a:t>
            </a:r>
          </a:p>
        </p:txBody>
      </p:sp>
      <p:sp>
        <p:nvSpPr>
          <p:cNvPr id="3" name="Symbol zastępczy zawartości 2">
            <a:extLst>
              <a:ext uri="{FF2B5EF4-FFF2-40B4-BE49-F238E27FC236}">
                <a16:creationId xmlns:a16="http://schemas.microsoft.com/office/drawing/2014/main" id="{4CDAE6BE-833B-4492-BAF6-85A7F6EFA515}"/>
              </a:ext>
            </a:extLst>
          </p:cNvPr>
          <p:cNvSpPr>
            <a:spLocks noGrp="1"/>
          </p:cNvSpPr>
          <p:nvPr>
            <p:ph sz="quarter" idx="13"/>
          </p:nvPr>
        </p:nvSpPr>
        <p:spPr/>
        <p:txBody>
          <a:bodyPr>
            <a:normAutofit fontScale="85000" lnSpcReduction="10000"/>
          </a:bodyPr>
          <a:lstStyle/>
          <a:p>
            <a:r>
              <a:rPr lang="pl-PL" dirty="0">
                <a:solidFill>
                  <a:srgbClr val="222222"/>
                </a:solidFill>
                <a:highlight>
                  <a:srgbClr val="C0C0C0"/>
                </a:highlight>
                <a:latin typeface="Arial" panose="020B0604020202020204" pitchFamily="34" charset="0"/>
              </a:rPr>
              <a:t>Najsłabszą stroną powstańców było uzbrojenie</a:t>
            </a:r>
            <a:r>
              <a:rPr lang="pl-PL" dirty="0">
                <a:solidFill>
                  <a:srgbClr val="222222"/>
                </a:solidFill>
                <a:latin typeface="Arial" panose="020B0604020202020204" pitchFamily="34" charset="0"/>
              </a:rPr>
              <a:t>. Dysponowali oni bowiem niemal wyłącznie </a:t>
            </a:r>
            <a:r>
              <a:rPr lang="pl-PL" dirty="0">
                <a:solidFill>
                  <a:srgbClr val="222222"/>
                </a:solidFill>
                <a:highlight>
                  <a:srgbClr val="C0C0C0"/>
                </a:highlight>
                <a:latin typeface="Arial" panose="020B0604020202020204" pitchFamily="34" charset="0"/>
              </a:rPr>
              <a:t>bronią ręczną</a:t>
            </a:r>
            <a:r>
              <a:rPr lang="pl-PL" dirty="0">
                <a:solidFill>
                  <a:srgbClr val="222222"/>
                </a:solidFill>
                <a:latin typeface="Arial" panose="020B0604020202020204" pitchFamily="34" charset="0"/>
              </a:rPr>
              <a:t>. Brakowało w szczególności efektywnej broni przeciwpancernej, której rolę pełnić musiały butelki zapalające, granaty przeciwpancerne, lub nieliczne granatniki przeciwpancerne. Co więcej, splot kilku wydarzeń spowodował, że skromne konspiracyjne zapasy broni i amunicji </a:t>
            </a:r>
            <a:r>
              <a:rPr lang="pl-PL" dirty="0">
                <a:solidFill>
                  <a:srgbClr val="222222"/>
                </a:solidFill>
                <a:highlight>
                  <a:srgbClr val="C0C0C0"/>
                </a:highlight>
                <a:latin typeface="Arial" panose="020B0604020202020204" pitchFamily="34" charset="0"/>
              </a:rPr>
              <a:t>zostały poważnie uszczuplone jeszcze przed wybuchem powstania</a:t>
            </a:r>
            <a:r>
              <a:rPr lang="pl-PL" dirty="0">
                <a:solidFill>
                  <a:srgbClr val="222222"/>
                </a:solidFill>
                <a:latin typeface="Arial" panose="020B0604020202020204" pitchFamily="34" charset="0"/>
              </a:rPr>
              <a:t>. W związku z wyłączeniem Warszawy z akcji „Burza” z tamtejszych magazynów </a:t>
            </a:r>
            <a:r>
              <a:rPr lang="pl-PL" dirty="0">
                <a:solidFill>
                  <a:srgbClr val="222222"/>
                </a:solidFill>
                <a:highlight>
                  <a:srgbClr val="C0C0C0"/>
                </a:highlight>
                <a:latin typeface="Arial" panose="020B0604020202020204" pitchFamily="34" charset="0"/>
              </a:rPr>
              <a:t>wysłano do wschodnich okręgów AK ok. 900 pistoletów maszynowych z amunicją </a:t>
            </a:r>
            <a:r>
              <a:rPr lang="pl-PL" dirty="0">
                <a:solidFill>
                  <a:srgbClr val="222222"/>
                </a:solidFill>
                <a:latin typeface="Arial" panose="020B0604020202020204" pitchFamily="34" charset="0"/>
              </a:rPr>
              <a:t>(7 lipca 1944). Dużą ilość broni stracono również wiosną 1944, gdy niemieckie służby bezpieczeństwa wykryły szereg konspiracyjnych magazynów i skrytek</a:t>
            </a:r>
            <a:r>
              <a:rPr lang="pl-PL" baseline="30000" dirty="0">
                <a:solidFill>
                  <a:srgbClr val="0B0080"/>
                </a:solidFill>
                <a:latin typeface="Arial" panose="020B0604020202020204" pitchFamily="34" charset="0"/>
              </a:rPr>
              <a:t>.</a:t>
            </a:r>
            <a:endParaRPr lang="pl-PL" dirty="0"/>
          </a:p>
        </p:txBody>
      </p:sp>
    </p:spTree>
    <p:extLst>
      <p:ext uri="{BB962C8B-B14F-4D97-AF65-F5344CB8AC3E}">
        <p14:creationId xmlns:p14="http://schemas.microsoft.com/office/powerpoint/2010/main" val="4230647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par>
                          <p:cTn id="8" fill="hold">
                            <p:stCondLst>
                              <p:cond delay="3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4" name="Picture 8">
            <a:extLst>
              <a:ext uri="{FF2B5EF4-FFF2-40B4-BE49-F238E27FC236}">
                <a16:creationId xmlns:a16="http://schemas.microsoft.com/office/drawing/2014/main" id="{1D7BE49D-A34B-4F25-BC8C-CE9E2B37FA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0">
            <a:extLst>
              <a:ext uri="{FF2B5EF4-FFF2-40B4-BE49-F238E27FC236}">
                <a16:creationId xmlns:a16="http://schemas.microsoft.com/office/drawing/2014/main" id="{66DFDEE3-F2F4-48C9-8222-CA273412C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Picture 4" descr="Znalezione obrazy dla zapytania powstanie warszawskie">
            <a:extLst>
              <a:ext uri="{FF2B5EF4-FFF2-40B4-BE49-F238E27FC236}">
                <a16:creationId xmlns:a16="http://schemas.microsoft.com/office/drawing/2014/main" id="{612FEFFA-6AAC-4AE3-A6F0-C28851141E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75" r="27636" b="-2"/>
          <a:stretch/>
        </p:blipFill>
        <p:spPr bwMode="auto">
          <a:xfrm>
            <a:off x="6327849" y="234347"/>
            <a:ext cx="5146360" cy="59034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Freeform 9">
            <a:extLst>
              <a:ext uri="{FF2B5EF4-FFF2-40B4-BE49-F238E27FC236}">
                <a16:creationId xmlns:a16="http://schemas.microsoft.com/office/drawing/2014/main" id="{95A09B00-70D2-4998-8FA5-3A8ED576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4B5FB9F9-CCF5-4072-83C3-3B45E1409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7C0E4386-7B3C-4F2B-ABD2-D29B1EFBB1B2}"/>
              </a:ext>
            </a:extLst>
          </p:cNvPr>
          <p:cNvSpPr>
            <a:spLocks noGrp="1"/>
          </p:cNvSpPr>
          <p:nvPr>
            <p:ph type="title"/>
          </p:nvPr>
        </p:nvSpPr>
        <p:spPr>
          <a:xfrm>
            <a:off x="976696" y="716247"/>
            <a:ext cx="4814398" cy="913664"/>
          </a:xfrm>
        </p:spPr>
        <p:txBody>
          <a:bodyPr>
            <a:normAutofit/>
          </a:bodyPr>
          <a:lstStyle/>
          <a:p>
            <a:endParaRPr lang="pl-PL" dirty="0">
              <a:solidFill>
                <a:schemeClr val="bg1"/>
              </a:solidFill>
            </a:endParaRPr>
          </a:p>
        </p:txBody>
      </p:sp>
      <p:sp>
        <p:nvSpPr>
          <p:cNvPr id="3" name="Symbol zastępczy zawartości 2">
            <a:extLst>
              <a:ext uri="{FF2B5EF4-FFF2-40B4-BE49-F238E27FC236}">
                <a16:creationId xmlns:a16="http://schemas.microsoft.com/office/drawing/2014/main" id="{4C60678F-FBD7-4FE0-BC1F-D2672E2F5F1B}"/>
              </a:ext>
            </a:extLst>
          </p:cNvPr>
          <p:cNvSpPr>
            <a:spLocks noGrp="1"/>
          </p:cNvSpPr>
          <p:nvPr>
            <p:ph sz="quarter" idx="13"/>
          </p:nvPr>
        </p:nvSpPr>
        <p:spPr>
          <a:xfrm>
            <a:off x="717791" y="1581886"/>
            <a:ext cx="4957273" cy="3446103"/>
          </a:xfrm>
        </p:spPr>
        <p:txBody>
          <a:bodyPr>
            <a:normAutofit/>
          </a:bodyPr>
          <a:lstStyle/>
          <a:p>
            <a:pPr marL="0" indent="0">
              <a:buNone/>
            </a:pPr>
            <a:r>
              <a:rPr lang="pl-PL" sz="1800" i="1" dirty="0">
                <a:solidFill>
                  <a:schemeClr val="bg1"/>
                </a:solidFill>
                <a:latin typeface="Lucida Handwriting" panose="03010101010101010101" pitchFamily="66" charset="0"/>
              </a:rPr>
              <a:t>‚,Od bomb i samolotów - wybaw nas, Panie, Od czołgów i goliatów - wybaw nas, Panie, Od pocisków i granatów - wybaw nas, Panie, Od miotaczy min - wybaw nas, Panie, Od pożarów i spalenia żywcem - wybaw nas, Panie, Od rozstrzelania - wybaw nas, Panie, Od zasypania - wybaw nas, Panie...”</a:t>
            </a:r>
          </a:p>
        </p:txBody>
      </p:sp>
      <p:sp>
        <p:nvSpPr>
          <p:cNvPr id="5" name="pole tekstowe 4">
            <a:extLst>
              <a:ext uri="{FF2B5EF4-FFF2-40B4-BE49-F238E27FC236}">
                <a16:creationId xmlns:a16="http://schemas.microsoft.com/office/drawing/2014/main" id="{7F168793-042A-4A97-8CC6-456596B2B657}"/>
              </a:ext>
            </a:extLst>
          </p:cNvPr>
          <p:cNvSpPr txBox="1"/>
          <p:nvPr/>
        </p:nvSpPr>
        <p:spPr>
          <a:xfrm>
            <a:off x="717790" y="1003177"/>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42382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anim calcmode="lin" valueType="num">
                                      <p:cBhvr>
                                        <p:cTn id="8"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250"/>
                                        <p:tgtEl>
                                          <p:spTgt spid="4"/>
                                        </p:tgtEl>
                                      </p:cBhvr>
                                    </p:animEffect>
                                    <p:anim calcmode="lin" valueType="num">
                                      <p:cBhvr>
                                        <p:cTn id="13" dur="4250" fill="hold"/>
                                        <p:tgtEl>
                                          <p:spTgt spid="4"/>
                                        </p:tgtEl>
                                        <p:attrNameLst>
                                          <p:attrName>ppt_x</p:attrName>
                                        </p:attrNameLst>
                                      </p:cBhvr>
                                      <p:tavLst>
                                        <p:tav tm="0">
                                          <p:val>
                                            <p:strVal val="#ppt_x"/>
                                          </p:val>
                                        </p:tav>
                                        <p:tav tm="100000">
                                          <p:val>
                                            <p:strVal val="#ppt_x"/>
                                          </p:val>
                                        </p:tav>
                                      </p:tavLst>
                                    </p:anim>
                                    <p:anim calcmode="lin" valueType="num">
                                      <p:cBhvr>
                                        <p:cTn id="14" dur="4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3EBF1A-26C1-484D-9ABE-580EFA44E1ED}"/>
              </a:ext>
            </a:extLst>
          </p:cNvPr>
          <p:cNvSpPr>
            <a:spLocks noGrp="1"/>
          </p:cNvSpPr>
          <p:nvPr>
            <p:ph type="title"/>
          </p:nvPr>
        </p:nvSpPr>
        <p:spPr/>
        <p:txBody>
          <a:bodyPr>
            <a:normAutofit fontScale="90000"/>
          </a:bodyPr>
          <a:lstStyle/>
          <a:p>
            <a:r>
              <a:rPr lang="pl-PL" dirty="0"/>
              <a:t>Udział obcokrajowców w walkach po stronie powstańców.</a:t>
            </a:r>
          </a:p>
        </p:txBody>
      </p:sp>
      <p:sp>
        <p:nvSpPr>
          <p:cNvPr id="3" name="Symbol zastępczy zawartości 2">
            <a:extLst>
              <a:ext uri="{FF2B5EF4-FFF2-40B4-BE49-F238E27FC236}">
                <a16:creationId xmlns:a16="http://schemas.microsoft.com/office/drawing/2014/main" id="{2D2A30D6-3F43-4C26-A26E-4FDE584E8FAA}"/>
              </a:ext>
            </a:extLst>
          </p:cNvPr>
          <p:cNvSpPr>
            <a:spLocks noGrp="1"/>
          </p:cNvSpPr>
          <p:nvPr>
            <p:ph sz="quarter" idx="13"/>
          </p:nvPr>
        </p:nvSpPr>
        <p:spPr/>
        <p:txBody>
          <a:bodyPr>
            <a:normAutofit lnSpcReduction="10000"/>
          </a:bodyPr>
          <a:lstStyle/>
          <a:p>
            <a:r>
              <a:rPr lang="pl-PL" dirty="0">
                <a:solidFill>
                  <a:srgbClr val="222222"/>
                </a:solidFill>
                <a:latin typeface="Arial" panose="020B0604020202020204" pitchFamily="34" charset="0"/>
              </a:rPr>
              <a:t>Do walki warszawiaków z niemieckim okupantem przyłączyło się kilkuset obcokrajowców. Historyk Michał </a:t>
            </a:r>
            <a:r>
              <a:rPr lang="pl-PL" dirty="0" err="1">
                <a:solidFill>
                  <a:srgbClr val="222222"/>
                </a:solidFill>
                <a:latin typeface="Arial" panose="020B0604020202020204" pitchFamily="34" charset="0"/>
              </a:rPr>
              <a:t>Wójciuk</a:t>
            </a:r>
            <a:r>
              <a:rPr lang="pl-PL" dirty="0">
                <a:solidFill>
                  <a:srgbClr val="222222"/>
                </a:solidFill>
                <a:latin typeface="Arial" panose="020B0604020202020204" pitchFamily="34" charset="0"/>
              </a:rPr>
              <a:t> twierdzi, że w powstaniu walczyli przedstawiciele ponad 20 narodowości w liczbie 200–300 osób. Byli wśród nich m.in.: Węgrzy, </a:t>
            </a:r>
            <a:r>
              <a:rPr lang="pl-PL" dirty="0" err="1">
                <a:solidFill>
                  <a:srgbClr val="222222"/>
                </a:solidFill>
                <a:latin typeface="Arial" panose="020B0604020202020204" pitchFamily="34" charset="0"/>
              </a:rPr>
              <a:t>słowacy</a:t>
            </a:r>
            <a:r>
              <a:rPr lang="pl-PL" dirty="0">
                <a:solidFill>
                  <a:srgbClr val="222222"/>
                </a:solidFill>
                <a:latin typeface="Arial" panose="020B0604020202020204" pitchFamily="34" charset="0"/>
              </a:rPr>
              <a:t>, </a:t>
            </a:r>
            <a:r>
              <a:rPr lang="pl-PL" dirty="0" err="1">
                <a:solidFill>
                  <a:srgbClr val="222222"/>
                </a:solidFill>
                <a:latin typeface="Arial" panose="020B0604020202020204" pitchFamily="34" charset="0"/>
              </a:rPr>
              <a:t>gruzini</a:t>
            </a:r>
            <a:r>
              <a:rPr lang="pl-PL" dirty="0">
                <a:solidFill>
                  <a:srgbClr val="222222"/>
                </a:solidFill>
                <a:latin typeface="Arial" panose="020B0604020202020204" pitchFamily="34" charset="0"/>
              </a:rPr>
              <a:t>, francuzi, </a:t>
            </a:r>
            <a:r>
              <a:rPr lang="pl-PL" dirty="0" err="1">
                <a:solidFill>
                  <a:srgbClr val="222222"/>
                </a:solidFill>
                <a:latin typeface="Arial" panose="020B0604020202020204" pitchFamily="34" charset="0"/>
              </a:rPr>
              <a:t>belgowie</a:t>
            </a:r>
            <a:r>
              <a:rPr lang="pl-PL" dirty="0">
                <a:solidFill>
                  <a:srgbClr val="222222"/>
                </a:solidFill>
                <a:latin typeface="Arial" panose="020B0604020202020204" pitchFamily="34" charset="0"/>
              </a:rPr>
              <a:t>, </a:t>
            </a:r>
            <a:r>
              <a:rPr lang="pl-PL" dirty="0" err="1">
                <a:solidFill>
                  <a:srgbClr val="222222"/>
                </a:solidFill>
                <a:latin typeface="Arial" panose="020B0604020202020204" pitchFamily="34" charset="0"/>
              </a:rPr>
              <a:t>holendrzy</a:t>
            </a:r>
            <a:r>
              <a:rPr lang="pl-PL" dirty="0">
                <a:solidFill>
                  <a:srgbClr val="222222"/>
                </a:solidFill>
                <a:latin typeface="Arial" panose="020B0604020202020204" pitchFamily="34" charset="0"/>
              </a:rPr>
              <a:t>, </a:t>
            </a:r>
            <a:r>
              <a:rPr lang="pl-PL" dirty="0" err="1">
                <a:solidFill>
                  <a:srgbClr val="222222"/>
                </a:solidFill>
                <a:latin typeface="Arial" panose="020B0604020202020204" pitchFamily="34" charset="0"/>
              </a:rPr>
              <a:t>grecy</a:t>
            </a:r>
            <a:r>
              <a:rPr lang="pl-PL" dirty="0">
                <a:solidFill>
                  <a:srgbClr val="222222"/>
                </a:solidFill>
                <a:latin typeface="Arial" panose="020B0604020202020204" pitchFamily="34" charset="0"/>
              </a:rPr>
              <a:t>, </a:t>
            </a:r>
            <a:r>
              <a:rPr lang="pl-PL" dirty="0" err="1">
                <a:solidFill>
                  <a:srgbClr val="222222"/>
                </a:solidFill>
                <a:latin typeface="Arial" panose="020B0604020202020204" pitchFamily="34" charset="0"/>
              </a:rPr>
              <a:t>brytyjczycy</a:t>
            </a:r>
            <a:r>
              <a:rPr lang="pl-PL" dirty="0">
                <a:solidFill>
                  <a:srgbClr val="222222"/>
                </a:solidFill>
                <a:latin typeface="Arial" panose="020B0604020202020204" pitchFamily="34" charset="0"/>
              </a:rPr>
              <a:t>, włosi, </a:t>
            </a:r>
            <a:r>
              <a:rPr lang="pl-PL" dirty="0" err="1">
                <a:solidFill>
                  <a:srgbClr val="222222"/>
                </a:solidFill>
                <a:latin typeface="Arial" panose="020B0604020202020204" pitchFamily="34" charset="0"/>
              </a:rPr>
              <a:t>ormanie</a:t>
            </a:r>
            <a:r>
              <a:rPr lang="pl-PL" dirty="0">
                <a:solidFill>
                  <a:srgbClr val="222222"/>
                </a:solidFill>
                <a:latin typeface="Arial" panose="020B0604020202020204" pitchFamily="34" charset="0"/>
              </a:rPr>
              <a:t>, żydów. Do powstania przyłączyła się także większość spośród 348 żydów uwięzionych w obozie przy ul. Gęsiej, którzy zostali uwolnieni przez żołnierzy AK w pierwszych dniach sierpnia.</a:t>
            </a:r>
            <a:endParaRPr lang="pl-PL" dirty="0"/>
          </a:p>
        </p:txBody>
      </p:sp>
    </p:spTree>
    <p:extLst>
      <p:ext uri="{BB962C8B-B14F-4D97-AF65-F5344CB8AC3E}">
        <p14:creationId xmlns:p14="http://schemas.microsoft.com/office/powerpoint/2010/main" val="347873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par>
                          <p:cTn id="8" fill="hold">
                            <p:stCondLst>
                              <p:cond delay="3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4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0FA782-B160-4472-BD6C-15AA2D649A1B}"/>
              </a:ext>
            </a:extLst>
          </p:cNvPr>
          <p:cNvSpPr>
            <a:spLocks noGrp="1"/>
          </p:cNvSpPr>
          <p:nvPr>
            <p:ph type="title"/>
          </p:nvPr>
        </p:nvSpPr>
        <p:spPr>
          <a:xfrm>
            <a:off x="685800" y="685800"/>
            <a:ext cx="10792837" cy="1485900"/>
          </a:xfrm>
        </p:spPr>
        <p:txBody>
          <a:bodyPr>
            <a:normAutofit/>
          </a:bodyPr>
          <a:lstStyle/>
          <a:p>
            <a:r>
              <a:rPr lang="pl-PL" sz="5400" dirty="0"/>
              <a:t>Sanitariuszki</a:t>
            </a:r>
          </a:p>
        </p:txBody>
      </p:sp>
      <p:sp>
        <p:nvSpPr>
          <p:cNvPr id="3" name="Symbol zastępczy zawartości 2">
            <a:extLst>
              <a:ext uri="{FF2B5EF4-FFF2-40B4-BE49-F238E27FC236}">
                <a16:creationId xmlns:a16="http://schemas.microsoft.com/office/drawing/2014/main" id="{90A3C098-1008-4EAA-8C6D-F3689A243D7B}"/>
              </a:ext>
            </a:extLst>
          </p:cNvPr>
          <p:cNvSpPr>
            <a:spLocks noGrp="1"/>
          </p:cNvSpPr>
          <p:nvPr>
            <p:ph sz="quarter" idx="13"/>
          </p:nvPr>
        </p:nvSpPr>
        <p:spPr>
          <a:xfrm>
            <a:off x="685801" y="2286000"/>
            <a:ext cx="5326380" cy="3800693"/>
          </a:xfrm>
        </p:spPr>
        <p:txBody>
          <a:bodyPr anchor="t">
            <a:normAutofit/>
          </a:bodyPr>
          <a:lstStyle/>
          <a:p>
            <a:pPr marL="0" indent="0">
              <a:lnSpc>
                <a:spcPct val="110000"/>
              </a:lnSpc>
              <a:buNone/>
            </a:pPr>
            <a:r>
              <a:rPr lang="pl-PL" sz="1300" dirty="0">
                <a:latin typeface="Arial" panose="020B0604020202020204" pitchFamily="34" charset="0"/>
              </a:rPr>
              <a:t>   Operacje bez środków znieczulających, jęki rannych, ucieczka kanałem to niektóre wspomnienia sanitariuszek z Powstania Warszawskiego, które wchodziły w skład batalionu AK "Zośka". Wszystkie one miały wtedy po kilkanaście lat.</a:t>
            </a:r>
            <a:br>
              <a:rPr lang="pl-PL" sz="1300" dirty="0"/>
            </a:br>
            <a:r>
              <a:rPr lang="pl-PL" sz="1300" dirty="0">
                <a:latin typeface="Arial" panose="020B0604020202020204" pitchFamily="34" charset="0"/>
              </a:rPr>
              <a:t>Według przybliżonych danych, w Powstaniu Warszawskim brało udział ok. 3 tys. młodych dziewcząt, które ratowały życie i zdrowie powstańców i ludności cywilnej w szpitalach polowych i punktach sanitarnych. 416 z nich poległo. Personel medyczny wyruszał też ochotniczo na patrole, aby w przypadku napotkania chorego lub rannego udzielić mu pomocy lub dostarczyć go do najbliższego punktu opatrunkowego.</a:t>
            </a:r>
            <a:endParaRPr lang="pl-PL" sz="1300" dirty="0"/>
          </a:p>
        </p:txBody>
      </p:sp>
      <p:pic>
        <p:nvPicPr>
          <p:cNvPr id="11266" name="Picture 2" descr="Znalezione obrazy dla zapytania sanitariusze powstanie warszawskim">
            <a:extLst>
              <a:ext uri="{FF2B5EF4-FFF2-40B4-BE49-F238E27FC236}">
                <a16:creationId xmlns:a16="http://schemas.microsoft.com/office/drawing/2014/main" id="{B86C5621-5F56-45C0-AC1A-B06B380A5E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92240" y="2577518"/>
            <a:ext cx="4931275" cy="321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6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50"/>
                                        <p:tgtEl>
                                          <p:spTgt spid="2"/>
                                        </p:tgtEl>
                                      </p:cBhvr>
                                    </p:animEffect>
                                  </p:childTnLst>
                                </p:cTn>
                              </p:par>
                            </p:childTnLst>
                          </p:cTn>
                        </p:par>
                        <p:par>
                          <p:cTn id="8" fill="hold">
                            <p:stCondLst>
                              <p:cond delay="325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4000"/>
                                        <p:tgtEl>
                                          <p:spTgt spid="3">
                                            <p:txEl>
                                              <p:pRg st="0" end="0"/>
                                            </p:txEl>
                                          </p:spTgt>
                                        </p:tgtEl>
                                      </p:cBhvr>
                                    </p:animEffect>
                                  </p:childTnLst>
                                </p:cTn>
                              </p:par>
                            </p:childTnLst>
                          </p:cTn>
                        </p:par>
                        <p:par>
                          <p:cTn id="12" fill="hold">
                            <p:stCondLst>
                              <p:cond delay="7250"/>
                            </p:stCondLst>
                            <p:childTnLst>
                              <p:par>
                                <p:cTn id="13" presetID="53" presetClass="entr" presetSubtype="16" fill="hold" nodeType="after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p:cTn id="15" dur="4000" fill="hold"/>
                                        <p:tgtEl>
                                          <p:spTgt spid="11266"/>
                                        </p:tgtEl>
                                        <p:attrNameLst>
                                          <p:attrName>ppt_w</p:attrName>
                                        </p:attrNameLst>
                                      </p:cBhvr>
                                      <p:tavLst>
                                        <p:tav tm="0">
                                          <p:val>
                                            <p:fltVal val="0"/>
                                          </p:val>
                                        </p:tav>
                                        <p:tav tm="100000">
                                          <p:val>
                                            <p:strVal val="#ppt_w"/>
                                          </p:val>
                                        </p:tav>
                                      </p:tavLst>
                                    </p:anim>
                                    <p:anim calcmode="lin" valueType="num">
                                      <p:cBhvr>
                                        <p:cTn id="16" dur="4000" fill="hold"/>
                                        <p:tgtEl>
                                          <p:spTgt spid="11266"/>
                                        </p:tgtEl>
                                        <p:attrNameLst>
                                          <p:attrName>ppt_h</p:attrName>
                                        </p:attrNameLst>
                                      </p:cBhvr>
                                      <p:tavLst>
                                        <p:tav tm="0">
                                          <p:val>
                                            <p:fltVal val="0"/>
                                          </p:val>
                                        </p:tav>
                                        <p:tav tm="100000">
                                          <p:val>
                                            <p:strVal val="#ppt_h"/>
                                          </p:val>
                                        </p:tav>
                                      </p:tavLst>
                                    </p:anim>
                                    <p:animEffect transition="in" filter="fade">
                                      <p:cBhvr>
                                        <p:cTn id="17" dur="4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0DE96A-CC99-463F-B587-F577E7E37FBD}"/>
              </a:ext>
            </a:extLst>
          </p:cNvPr>
          <p:cNvSpPr>
            <a:spLocks noGrp="1"/>
          </p:cNvSpPr>
          <p:nvPr>
            <p:ph type="title"/>
          </p:nvPr>
        </p:nvSpPr>
        <p:spPr>
          <a:xfrm>
            <a:off x="6520843" y="269659"/>
            <a:ext cx="4526328" cy="1266265"/>
          </a:xfrm>
        </p:spPr>
        <p:txBody>
          <a:bodyPr>
            <a:normAutofit/>
          </a:bodyPr>
          <a:lstStyle/>
          <a:p>
            <a:r>
              <a:rPr lang="pl-PL" sz="3400" dirty="0"/>
              <a:t>,,Jacek” i ,,Placek”- Józef i Zygmunt </a:t>
            </a:r>
            <a:r>
              <a:rPr lang="pl-PL" sz="3400" dirty="0" err="1"/>
              <a:t>przewłoccy</a:t>
            </a:r>
            <a:r>
              <a:rPr lang="pl-PL" sz="3400" dirty="0"/>
              <a:t>.</a:t>
            </a:r>
          </a:p>
        </p:txBody>
      </p:sp>
      <p:sp>
        <p:nvSpPr>
          <p:cNvPr id="71" name="Rectangle 70">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blog.surgepolonia.pl/wp-content/uploads/2017/07/Bracia-Przew%C5%82occy-fot.-sppw1944.org_.jpg">
            <a:extLst>
              <a:ext uri="{FF2B5EF4-FFF2-40B4-BE49-F238E27FC236}">
                <a16:creationId xmlns:a16="http://schemas.microsoft.com/office/drawing/2014/main" id="{E3C1AAA2-FA3A-4075-8271-DDAEBDB820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0708" y="1090721"/>
            <a:ext cx="5099864" cy="3416908"/>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5D8AEC1-849B-4098-8E37-A7BBCB1CFA3B}"/>
              </a:ext>
            </a:extLst>
          </p:cNvPr>
          <p:cNvSpPr>
            <a:spLocks noGrp="1"/>
          </p:cNvSpPr>
          <p:nvPr>
            <p:ph sz="quarter" idx="13"/>
          </p:nvPr>
        </p:nvSpPr>
        <p:spPr>
          <a:xfrm>
            <a:off x="6213742" y="1440402"/>
            <a:ext cx="5589425" cy="3977196"/>
          </a:xfrm>
        </p:spPr>
        <p:txBody>
          <a:bodyPr anchor="t">
            <a:noAutofit/>
          </a:bodyPr>
          <a:lstStyle/>
          <a:p>
            <a:pPr marL="0" indent="0">
              <a:lnSpc>
                <a:spcPct val="110000"/>
              </a:lnSpc>
              <a:buNone/>
            </a:pPr>
            <a:r>
              <a:rPr lang="pl-PL" sz="1400" dirty="0">
                <a:latin typeface="Roboto"/>
              </a:rPr>
              <a:t>Bracia Przewłoccy pełnili podczas Powstania Warszawskiego bardzo ważną funkcję. Jako harcerze odpowiedzialni byli za dostarczanie rozkazów, a także służbę łączników-zwiadowców. Zadanie było o tyle ważne, że Powstańcy rozdzieleni zostali przez wojska niemieckie, co przekładało się na trudności we wzajemnej komunikacji.</a:t>
            </a:r>
          </a:p>
          <a:p>
            <a:pPr marL="0" indent="0">
              <a:lnSpc>
                <a:spcPct val="110000"/>
              </a:lnSpc>
              <a:buNone/>
            </a:pPr>
            <a:r>
              <a:rPr lang="pl-PL" sz="1400" dirty="0">
                <a:latin typeface="Roboto"/>
              </a:rPr>
              <a:t>Swoją rolę dwóch bliźniaków odegrało wspaniale. W dziesiątym dniu Powstania „Jacek” i „Placek” dostarczyli ważne listy ze Śródmieścia do lasów chojnowskich i z powrotem. Bracia przedzierali się przez Czerniaków, Siekierki, Wilanów, częściowo kanałami. Przejście całej trasy zajęło im zaledwie 21 godzin. Za wykonanie zadanie otrzymali Krzyże Walecznych. Jednak już kilka dni po bohaterskim czynie, jeden z braci, „Jacek”, poległ w wyniku wybuchu pocisku czołgowego.</a:t>
            </a:r>
          </a:p>
          <a:p>
            <a:pPr>
              <a:lnSpc>
                <a:spcPct val="110000"/>
              </a:lnSpc>
            </a:pPr>
            <a:endParaRPr lang="pl-PL" sz="1400" dirty="0"/>
          </a:p>
        </p:txBody>
      </p:sp>
    </p:spTree>
    <p:extLst>
      <p:ext uri="{BB962C8B-B14F-4D97-AF65-F5344CB8AC3E}">
        <p14:creationId xmlns:p14="http://schemas.microsoft.com/office/powerpoint/2010/main" val="392035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2000"/>
                                        <p:tgtEl>
                                          <p:spTgt spid="3">
                                            <p:txEl>
                                              <p:pRg st="0" end="0"/>
                                            </p:txEl>
                                          </p:spTgt>
                                        </p:tgtEl>
                                      </p:cBhvr>
                                    </p:animEffect>
                                  </p:childTnLst>
                                </p:cTn>
                              </p:par>
                            </p:childTnLst>
                          </p:cTn>
                        </p:par>
                        <p:par>
                          <p:cTn id="12" fill="hold">
                            <p:stCondLst>
                              <p:cond delay="3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barn(inVertical)">
                                      <p:cBhvr>
                                        <p:cTn id="18" dur="22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2CB5A7-E451-44B6-98C8-220D3E2EF46E}"/>
              </a:ext>
            </a:extLst>
          </p:cNvPr>
          <p:cNvSpPr>
            <a:spLocks noGrp="1"/>
          </p:cNvSpPr>
          <p:nvPr>
            <p:ph type="title"/>
          </p:nvPr>
        </p:nvSpPr>
        <p:spPr>
          <a:xfrm>
            <a:off x="5095469" y="685800"/>
            <a:ext cx="5987214" cy="1151965"/>
          </a:xfrm>
        </p:spPr>
        <p:txBody>
          <a:bodyPr>
            <a:normAutofit/>
          </a:bodyPr>
          <a:lstStyle/>
          <a:p>
            <a:r>
              <a:rPr lang="pl-PL" sz="3800" dirty="0"/>
              <a:t>,,</a:t>
            </a:r>
            <a:r>
              <a:rPr lang="pl-PL" sz="3800" dirty="0" err="1"/>
              <a:t>Morro</a:t>
            </a:r>
            <a:r>
              <a:rPr lang="pl-PL" sz="3800" dirty="0"/>
              <a:t>”- </a:t>
            </a:r>
            <a:r>
              <a:rPr lang="pl-PL" sz="3800" dirty="0" err="1"/>
              <a:t>Andzrej</a:t>
            </a:r>
            <a:r>
              <a:rPr lang="pl-PL" sz="3800" dirty="0"/>
              <a:t> </a:t>
            </a:r>
            <a:r>
              <a:rPr lang="pl-PL" sz="3800" dirty="0" err="1"/>
              <a:t>Romocki</a:t>
            </a:r>
            <a:endParaRPr lang="pl-PL" sz="3800" dirty="0"/>
          </a:p>
        </p:txBody>
      </p:sp>
      <p:sp>
        <p:nvSpPr>
          <p:cNvPr id="71" name="Rectangle 70">
            <a:extLst>
              <a:ext uri="{FF2B5EF4-FFF2-40B4-BE49-F238E27FC236}">
                <a16:creationId xmlns:a16="http://schemas.microsoft.com/office/drawing/2014/main" id="{3B4FA06E-48D2-4B97-8B83-EBF8C400A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410108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ndrzej Romocki fot. sppw1944.org">
            <a:extLst>
              <a:ext uri="{FF2B5EF4-FFF2-40B4-BE49-F238E27FC236}">
                <a16:creationId xmlns:a16="http://schemas.microsoft.com/office/drawing/2014/main" id="{924DCE16-7C38-4FDD-B76E-F0C5C811A8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0" r="-1" b="-1"/>
          <a:stretch/>
        </p:blipFill>
        <p:spPr bwMode="auto">
          <a:xfrm>
            <a:off x="750708" y="689358"/>
            <a:ext cx="3611277" cy="421963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3B4AD33A-91E0-4D5C-8F80-8C6DE5029BB3}"/>
              </a:ext>
            </a:extLst>
          </p:cNvPr>
          <p:cNvSpPr>
            <a:spLocks noGrp="1"/>
          </p:cNvSpPr>
          <p:nvPr>
            <p:ph sz="quarter" idx="13"/>
          </p:nvPr>
        </p:nvSpPr>
        <p:spPr>
          <a:xfrm>
            <a:off x="4612453" y="1028700"/>
            <a:ext cx="7341422" cy="4781550"/>
          </a:xfrm>
        </p:spPr>
        <p:txBody>
          <a:bodyPr>
            <a:normAutofit/>
          </a:bodyPr>
          <a:lstStyle/>
          <a:p>
            <a:pPr marL="0" indent="0">
              <a:lnSpc>
                <a:spcPct val="110000"/>
              </a:lnSpc>
              <a:buNone/>
            </a:pPr>
            <a:r>
              <a:rPr lang="pl-PL" sz="1400" dirty="0">
                <a:latin typeface="Roboto"/>
              </a:rPr>
              <a:t>Andrzej </a:t>
            </a:r>
            <a:r>
              <a:rPr lang="pl-PL" sz="1400" dirty="0" err="1">
                <a:latin typeface="Roboto"/>
              </a:rPr>
              <a:t>Romocki</a:t>
            </a:r>
            <a:r>
              <a:rPr lang="pl-PL" sz="1400" dirty="0">
                <a:latin typeface="Roboto"/>
              </a:rPr>
              <a:t> zwany był „Amorkiem”, bo podpisywał się „A. </a:t>
            </a:r>
            <a:r>
              <a:rPr lang="pl-PL" sz="1400" dirty="0" err="1">
                <a:latin typeface="Roboto"/>
              </a:rPr>
              <a:t>Morro</a:t>
            </a:r>
            <a:r>
              <a:rPr lang="pl-PL" sz="1400" dirty="0">
                <a:latin typeface="Roboto"/>
              </a:rPr>
              <a:t>”. Pod koniec sierpnia jego oddział odcięty został od pozostałych sił powstańczych i dzielnie odpierał ataki Niemców w piwnicach pałacu Zamoyskich. „</a:t>
            </a:r>
            <a:r>
              <a:rPr lang="pl-PL" sz="1400" dirty="0" err="1">
                <a:latin typeface="Roboto"/>
              </a:rPr>
              <a:t>Morro</a:t>
            </a:r>
            <a:r>
              <a:rPr lang="pl-PL" sz="1400" dirty="0">
                <a:latin typeface="Roboto"/>
              </a:rPr>
              <a:t>” . jego ludzie wiedzieli jednak, że aby ocaleć, muszą przebić się do Śródmieścia. Jedyną drogą był Ogród Saski – solidnie obsadzony przez siły okupanta. Wpadli więc na szalony pomysł. </a:t>
            </a:r>
          </a:p>
          <a:p>
            <a:pPr marL="0" indent="0">
              <a:lnSpc>
                <a:spcPct val="110000"/>
              </a:lnSpc>
              <a:buNone/>
            </a:pPr>
            <a:r>
              <a:rPr lang="pl-PL" sz="1400" dirty="0">
                <a:latin typeface="Roboto"/>
              </a:rPr>
              <a:t>W zdobycznych niemieckich panterkach i hełmach, pod osłoną nocy, udając oddział niemiecki, najzwyczajniej przemaszerowali przez pozycje wroga. Przy barykadzie strażnik polecił oddziałowi zawrócić. Jeden z powstańców odkrzyknął przytomnie czystym niemieckim: „Sami wiemy, dokąd mamy iść!”.</a:t>
            </a:r>
          </a:p>
          <a:p>
            <a:pPr>
              <a:lnSpc>
                <a:spcPct val="110000"/>
              </a:lnSpc>
            </a:pPr>
            <a:endParaRPr lang="pl-PL" sz="1100" dirty="0"/>
          </a:p>
        </p:txBody>
      </p:sp>
    </p:spTree>
    <p:extLst>
      <p:ext uri="{BB962C8B-B14F-4D97-AF65-F5344CB8AC3E}">
        <p14:creationId xmlns:p14="http://schemas.microsoft.com/office/powerpoint/2010/main" val="205413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circle(in)">
                                      <p:cBhvr>
                                        <p:cTn id="18"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D1F324-1AE3-4319-9F11-D46C7A590455}"/>
              </a:ext>
            </a:extLst>
          </p:cNvPr>
          <p:cNvSpPr>
            <a:spLocks noGrp="1"/>
          </p:cNvSpPr>
          <p:nvPr>
            <p:ph type="title"/>
          </p:nvPr>
        </p:nvSpPr>
        <p:spPr>
          <a:xfrm>
            <a:off x="5095469" y="685800"/>
            <a:ext cx="5987214" cy="1151965"/>
          </a:xfrm>
        </p:spPr>
        <p:txBody>
          <a:bodyPr>
            <a:normAutofit/>
          </a:bodyPr>
          <a:lstStyle/>
          <a:p>
            <a:r>
              <a:rPr lang="pl-PL" sz="3800" dirty="0"/>
              <a:t>,,Baśka bomba’’- </a:t>
            </a:r>
            <a:r>
              <a:rPr lang="pl-PL" sz="3800" dirty="0" err="1"/>
              <a:t>barbara</a:t>
            </a:r>
            <a:r>
              <a:rPr lang="pl-PL" sz="3800" dirty="0"/>
              <a:t> </a:t>
            </a:r>
            <a:r>
              <a:rPr lang="pl-PL" sz="3800" dirty="0" err="1"/>
              <a:t>matys-wysiadecka</a:t>
            </a:r>
            <a:r>
              <a:rPr lang="pl-PL" sz="3800" dirty="0"/>
              <a:t>. </a:t>
            </a:r>
          </a:p>
        </p:txBody>
      </p:sp>
      <p:sp>
        <p:nvSpPr>
          <p:cNvPr id="71" name="Rectangle 70">
            <a:extLst>
              <a:ext uri="{FF2B5EF4-FFF2-40B4-BE49-F238E27FC236}">
                <a16:creationId xmlns:a16="http://schemas.microsoft.com/office/drawing/2014/main" id="{3B4FA06E-48D2-4B97-8B83-EBF8C400A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410108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arbara Matys-Wysiadecka, fot. cosmetix.com.pl">
            <a:extLst>
              <a:ext uri="{FF2B5EF4-FFF2-40B4-BE49-F238E27FC236}">
                <a16:creationId xmlns:a16="http://schemas.microsoft.com/office/drawing/2014/main" id="{24F7BFEE-1511-4992-92B6-F29602EA90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53" r="-4" b="-4"/>
          <a:stretch/>
        </p:blipFill>
        <p:spPr bwMode="auto">
          <a:xfrm>
            <a:off x="759586" y="685800"/>
            <a:ext cx="3611277" cy="421963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96E5A1F9-0FF3-41DC-AC64-5D77F8447B83}"/>
              </a:ext>
            </a:extLst>
          </p:cNvPr>
          <p:cNvSpPr>
            <a:spLocks noGrp="1"/>
          </p:cNvSpPr>
          <p:nvPr>
            <p:ph sz="quarter" idx="13"/>
          </p:nvPr>
        </p:nvSpPr>
        <p:spPr>
          <a:xfrm>
            <a:off x="4707292" y="1260167"/>
            <a:ext cx="6829425" cy="5010150"/>
          </a:xfrm>
        </p:spPr>
        <p:txBody>
          <a:bodyPr>
            <a:normAutofit/>
          </a:bodyPr>
          <a:lstStyle/>
          <a:p>
            <a:pPr marL="0" indent="0">
              <a:lnSpc>
                <a:spcPct val="110000"/>
              </a:lnSpc>
              <a:buNone/>
            </a:pPr>
            <a:r>
              <a:rPr lang="pl-PL" sz="1400" dirty="0">
                <a:latin typeface="Roboto"/>
              </a:rPr>
              <a:t>  „Baśka” należała do Kobiecych Patroli Minerskich. Ten rodzaj służby wybrała, bo jak sama przyznawała, lubiła… szybkie efekty swoich działań. Zadaniem Barbary Matys-</a:t>
            </a:r>
            <a:r>
              <a:rPr lang="pl-PL" sz="1400" dirty="0" err="1">
                <a:latin typeface="Roboto"/>
              </a:rPr>
              <a:t>Wysiadeckiej</a:t>
            </a:r>
            <a:r>
              <a:rPr lang="pl-PL" sz="1400" dirty="0">
                <a:latin typeface="Roboto"/>
              </a:rPr>
              <a:t> podczas Powstania było przenoszenie materiałów wybuchowych, przebijanie przejść lub wysadzanie bram. Już 2 sierpnia „Baśka” wraz z towarzyszkami przetransportowała materiały wybuchowe i sprzęt minerski z ulicy Ordynackiej na ulicę Sienkiewicza. Ta pomoc pozwoliła na zdobycie czołgu, który później – jako „Chwat” – pomagał w walce z okupantem.</a:t>
            </a:r>
          </a:p>
          <a:p>
            <a:pPr marL="0" indent="0">
              <a:lnSpc>
                <a:spcPct val="110000"/>
              </a:lnSpc>
              <a:buNone/>
            </a:pPr>
            <a:r>
              <a:rPr lang="pl-PL" sz="1400" dirty="0">
                <a:latin typeface="Roboto"/>
              </a:rPr>
              <a:t>  Po wojnie, Barbary Matys-</a:t>
            </a:r>
            <a:r>
              <a:rPr lang="pl-PL" sz="1400" dirty="0" err="1">
                <a:latin typeface="Roboto"/>
              </a:rPr>
              <a:t>Wysiadeckiej</a:t>
            </a:r>
            <a:r>
              <a:rPr lang="pl-PL" sz="1400" dirty="0">
                <a:latin typeface="Roboto"/>
              </a:rPr>
              <a:t> nie ominęły represje. Nie udowodniono jej niczego, jednak zablokowano karierę na studiach medycznych. Swoje życie poświęciła karierze pielęgniarki.</a:t>
            </a:r>
          </a:p>
          <a:p>
            <a:pPr>
              <a:lnSpc>
                <a:spcPct val="110000"/>
              </a:lnSpc>
            </a:pPr>
            <a:endParaRPr lang="pl-PL" sz="1400" dirty="0"/>
          </a:p>
        </p:txBody>
      </p:sp>
    </p:spTree>
    <p:extLst>
      <p:ext uri="{BB962C8B-B14F-4D97-AF65-F5344CB8AC3E}">
        <p14:creationId xmlns:p14="http://schemas.microsoft.com/office/powerpoint/2010/main" val="225951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750"/>
                                        <p:tgtEl>
                                          <p:spTgt spid="7170"/>
                                        </p:tgtEl>
                                      </p:cBhvr>
                                    </p:animEffect>
                                  </p:childTnLst>
                                </p:cTn>
                              </p:par>
                            </p:childTnLst>
                          </p:cTn>
                        </p:par>
                        <p:par>
                          <p:cTn id="8" fill="hold">
                            <p:stCondLst>
                              <p:cond delay="275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500"/>
                                        <p:tgtEl>
                                          <p:spTgt spid="2"/>
                                        </p:tgtEl>
                                      </p:cBhvr>
                                    </p:animEffect>
                                  </p:childTnLst>
                                </p:cTn>
                              </p:par>
                            </p:childTnLst>
                          </p:cTn>
                        </p:par>
                        <p:par>
                          <p:cTn id="12" fill="hold">
                            <p:stCondLst>
                              <p:cond delay="425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625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9220" name="Picture 70">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Rectangle 72">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9218" name="Picture 2" descr="Podpisanie układu o zaprzestaniu działań wojennych w Warszawie. Ożarów Mazowiecki, 02.10.1944 r. Fot. PAP/CAF">
            <a:extLst>
              <a:ext uri="{FF2B5EF4-FFF2-40B4-BE49-F238E27FC236}">
                <a16:creationId xmlns:a16="http://schemas.microsoft.com/office/drawing/2014/main" id="{1DEF0AC0-D24B-4CF9-9E9B-14BF7FDD0D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2455" y="1625130"/>
            <a:ext cx="4677405" cy="31455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7" name="Rectangle 76">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CD8DA2F4-964A-4341-B82D-F7A06CA29B2C}"/>
              </a:ext>
            </a:extLst>
          </p:cNvPr>
          <p:cNvSpPr>
            <a:spLocks noGrp="1"/>
          </p:cNvSpPr>
          <p:nvPr>
            <p:ph type="title"/>
          </p:nvPr>
        </p:nvSpPr>
        <p:spPr>
          <a:xfrm>
            <a:off x="685799" y="690479"/>
            <a:ext cx="4957275" cy="1146825"/>
          </a:xfrm>
        </p:spPr>
        <p:txBody>
          <a:bodyPr>
            <a:normAutofit/>
          </a:bodyPr>
          <a:lstStyle/>
          <a:p>
            <a:r>
              <a:rPr lang="pl-PL" sz="3700" dirty="0">
                <a:solidFill>
                  <a:schemeClr val="bg1"/>
                </a:solidFill>
              </a:rPr>
              <a:t>Zakończenie </a:t>
            </a:r>
            <a:r>
              <a:rPr lang="pl-PL" sz="3700" dirty="0" err="1">
                <a:solidFill>
                  <a:schemeClr val="bg1"/>
                </a:solidFill>
              </a:rPr>
              <a:t>powsatnia</a:t>
            </a:r>
            <a:r>
              <a:rPr lang="pl-PL" sz="3700" dirty="0">
                <a:solidFill>
                  <a:schemeClr val="bg1"/>
                </a:solidFill>
              </a:rPr>
              <a:t> warszawskiego</a:t>
            </a:r>
          </a:p>
        </p:txBody>
      </p:sp>
      <p:sp>
        <p:nvSpPr>
          <p:cNvPr id="3" name="Symbol zastępczy zawartości 2">
            <a:extLst>
              <a:ext uri="{FF2B5EF4-FFF2-40B4-BE49-F238E27FC236}">
                <a16:creationId xmlns:a16="http://schemas.microsoft.com/office/drawing/2014/main" id="{860A15B9-093A-4868-B44D-D72AE96A7B00}"/>
              </a:ext>
            </a:extLst>
          </p:cNvPr>
          <p:cNvSpPr>
            <a:spLocks noGrp="1"/>
          </p:cNvSpPr>
          <p:nvPr>
            <p:ph sz="quarter" idx="13"/>
          </p:nvPr>
        </p:nvSpPr>
        <p:spPr>
          <a:xfrm>
            <a:off x="380723" y="1970844"/>
            <a:ext cx="5431026" cy="3796108"/>
          </a:xfrm>
        </p:spPr>
        <p:txBody>
          <a:bodyPr>
            <a:noAutofit/>
          </a:bodyPr>
          <a:lstStyle/>
          <a:p>
            <a:pPr marL="0" indent="0">
              <a:buNone/>
            </a:pPr>
            <a:r>
              <a:rPr lang="pl-PL" sz="1600" dirty="0">
                <a:solidFill>
                  <a:schemeClr val="bg1"/>
                </a:solidFill>
                <a:latin typeface="nerisblack"/>
              </a:rPr>
              <a:t>75 lat temu, 2 października 1944 r., po 63 dniach heroicznego i samotnego boju prowadzonego przez powstańców z wojskami niemieckimi, wobec braku perspektyw dalszej walki, przedstawiciele KG AK podpisali w Ożarowie układ o zaprzestaniu działań wojennych w Warszawie.</a:t>
            </a:r>
          </a:p>
          <a:p>
            <a:pPr marL="0" indent="0">
              <a:buNone/>
            </a:pPr>
            <a:r>
              <a:rPr lang="pl-PL" sz="1600" dirty="0">
                <a:solidFill>
                  <a:schemeClr val="bg1"/>
                </a:solidFill>
                <a:latin typeface="Verdana" panose="020B0604030504040204" pitchFamily="34" charset="0"/>
              </a:rPr>
              <a:t> W Powstaniu Warszawskim wg szacunkowych danych zginęło ponad 150 tys. ludności cywilnej i ok. 15-18 tys. powstańców. Straty te byłyby z pewnością znacznie większe bez właściwie przygotowanej, zorganizowanej i działającej służby sanitarnej. </a:t>
            </a:r>
            <a:endParaRPr lang="pl-PL"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1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fade">
                                      <p:cBhvr>
                                        <p:cTn id="25" dur="1000"/>
                                        <p:tgtEl>
                                          <p:spTgt spid="9218"/>
                                        </p:tgtEl>
                                      </p:cBhvr>
                                    </p:animEffect>
                                    <p:anim calcmode="lin" valueType="num">
                                      <p:cBhvr>
                                        <p:cTn id="26" dur="1000" fill="hold"/>
                                        <p:tgtEl>
                                          <p:spTgt spid="9218"/>
                                        </p:tgtEl>
                                        <p:attrNameLst>
                                          <p:attrName>ppt_x</p:attrName>
                                        </p:attrNameLst>
                                      </p:cBhvr>
                                      <p:tavLst>
                                        <p:tav tm="0">
                                          <p:val>
                                            <p:strVal val="#ppt_x"/>
                                          </p:val>
                                        </p:tav>
                                        <p:tav tm="100000">
                                          <p:val>
                                            <p:strVal val="#ppt_x"/>
                                          </p:val>
                                        </p:tav>
                                      </p:tavLst>
                                    </p:anim>
                                    <p:anim calcmode="lin" valueType="num">
                                      <p:cBhvr>
                                        <p:cTn id="27"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896F51-85D2-4F57-8B21-04522740A055}"/>
              </a:ext>
            </a:extLst>
          </p:cNvPr>
          <p:cNvSpPr>
            <a:spLocks noGrp="1"/>
          </p:cNvSpPr>
          <p:nvPr>
            <p:ph type="title"/>
          </p:nvPr>
        </p:nvSpPr>
        <p:spPr/>
        <p:txBody>
          <a:bodyPr>
            <a:normAutofit/>
          </a:bodyPr>
          <a:lstStyle/>
          <a:p>
            <a:r>
              <a:rPr lang="pl-PL" dirty="0"/>
              <a:t>szacunek dla żołnierzy powstania.</a:t>
            </a:r>
          </a:p>
        </p:txBody>
      </p:sp>
      <p:sp>
        <p:nvSpPr>
          <p:cNvPr id="3" name="Symbol zastępczy zawartości 2">
            <a:extLst>
              <a:ext uri="{FF2B5EF4-FFF2-40B4-BE49-F238E27FC236}">
                <a16:creationId xmlns:a16="http://schemas.microsoft.com/office/drawing/2014/main" id="{A543C400-DFA4-47FB-B894-C764C37AFC2B}"/>
              </a:ext>
            </a:extLst>
          </p:cNvPr>
          <p:cNvSpPr>
            <a:spLocks noGrp="1"/>
          </p:cNvSpPr>
          <p:nvPr>
            <p:ph sz="quarter" idx="13"/>
          </p:nvPr>
        </p:nvSpPr>
        <p:spPr/>
        <p:txBody>
          <a:bodyPr>
            <a:normAutofit fontScale="85000" lnSpcReduction="20000"/>
          </a:bodyPr>
          <a:lstStyle/>
          <a:p>
            <a:pPr marL="0" indent="0" algn="ctr">
              <a:buNone/>
            </a:pPr>
            <a:r>
              <a:rPr lang="pl-PL" i="1" dirty="0">
                <a:solidFill>
                  <a:srgbClr val="000000"/>
                </a:solidFill>
                <a:latin typeface="Bahnschrift Light SemiCondensed" panose="020B0502040204020203" pitchFamily="34" charset="0"/>
              </a:rPr>
              <a:t>Jestem pełna podziwu dla żołnierzy powstania. Dla sześćdziesięciu trzech dni walki powstańców, dla bohaterskiej postawy ludności cywilnej. Jednakże nawet wśród samych powstańców przeważają dwie opinię. Jedna mówi o wielkiej klęsce militarnej, o ofiarach i zniszczeniach. Drugą o zwycięstwie moralnym i o heroizmie.</a:t>
            </a:r>
            <a:br>
              <a:rPr lang="pl-PL" i="1" dirty="0">
                <a:latin typeface="Bahnschrift Light SemiCondensed" panose="020B0502040204020203" pitchFamily="34" charset="0"/>
              </a:rPr>
            </a:br>
            <a:r>
              <a:rPr lang="pl-PL" i="1" dirty="0">
                <a:solidFill>
                  <a:srgbClr val="000000"/>
                </a:solidFill>
                <a:latin typeface="Bahnschrift Light SemiCondensed" panose="020B0502040204020203" pitchFamily="34" charset="0"/>
              </a:rPr>
              <a:t>          Trudno młodemu człowiekowi ustosunkować się do tych wydarzeń. Ale osobiście twierdzę, że gdyby nie takie zrywy Polaków to czy doczekalibyśmy się niepodległości?</a:t>
            </a:r>
            <a:br>
              <a:rPr lang="pl-PL" i="1" dirty="0">
                <a:latin typeface="Bahnschrift Light SemiCondensed" panose="020B0502040204020203" pitchFamily="34" charset="0"/>
              </a:rPr>
            </a:br>
            <a:r>
              <a:rPr lang="pl-PL" i="1" dirty="0">
                <a:solidFill>
                  <a:srgbClr val="000000"/>
                </a:solidFill>
                <a:latin typeface="Bahnschrift Light SemiCondensed" panose="020B0502040204020203" pitchFamily="34" charset="0"/>
              </a:rPr>
              <a:t>          Powstanie upadło. Wraz z nim upadła wizja wolnej Polski. Wkrótce potem ruszyła ofensywa radziecka. Niemcy skapitulowali. Komuniści objęli rządy w Polsce. Duża część żołnierzy AK trafiła do więzień. Wielu z nich musiało uciekać z kraju. Jakże przykre jest, że ludzie, którzy walczyli o wolny kraj byli później represjonowani. W cichych procesach skazywano ich na śmierć lub długotrwałe więzienia. Nie udało się im osiągnąć takiej niepodległości, jakiej oczekiwali.</a:t>
            </a:r>
            <a:br>
              <a:rPr lang="pl-PL" i="1" dirty="0">
                <a:latin typeface="Bahnschrift Light SemiCondensed" panose="020B0502040204020203" pitchFamily="34" charset="0"/>
              </a:rPr>
            </a:br>
            <a:endParaRPr lang="pl-PL" i="1" dirty="0">
              <a:latin typeface="Bahnschrift Light SemiCondensed" panose="020B0502040204020203" pitchFamily="34" charset="0"/>
            </a:endParaRPr>
          </a:p>
        </p:txBody>
      </p:sp>
    </p:spTree>
    <p:extLst>
      <p:ext uri="{BB962C8B-B14F-4D97-AF65-F5344CB8AC3E}">
        <p14:creationId xmlns:p14="http://schemas.microsoft.com/office/powerpoint/2010/main" val="313148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4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Znalezione obrazy dla zapytania powstanie warszawskie">
            <a:extLst>
              <a:ext uri="{FF2B5EF4-FFF2-40B4-BE49-F238E27FC236}">
                <a16:creationId xmlns:a16="http://schemas.microsoft.com/office/drawing/2014/main" id="{544DB82C-3746-4E95-8AEB-CD883D1524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50" r="2" b="29714"/>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powstanie warszawskie">
            <a:extLst>
              <a:ext uri="{FF2B5EF4-FFF2-40B4-BE49-F238E27FC236}">
                <a16:creationId xmlns:a16="http://schemas.microsoft.com/office/drawing/2014/main" id="{68F9D202-4457-4495-9D33-965C3F411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2453"/>
          <a:stretch/>
        </p:blipFill>
        <p:spPr bwMode="auto">
          <a:xfrm>
            <a:off x="0" y="0"/>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Znalezione obrazy dla zapytania powstanie warszawskie">
            <a:extLst>
              <a:ext uri="{FF2B5EF4-FFF2-40B4-BE49-F238E27FC236}">
                <a16:creationId xmlns:a16="http://schemas.microsoft.com/office/drawing/2014/main" id="{53BE14C3-F9AF-40BC-ABE7-4B1EA847C5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46" r="15085" b="2"/>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nalezione obrazy dla zapytania powstanie warszawskie">
            <a:extLst>
              <a:ext uri="{FF2B5EF4-FFF2-40B4-BE49-F238E27FC236}">
                <a16:creationId xmlns:a16="http://schemas.microsoft.com/office/drawing/2014/main" id="{E52008BE-4B0E-47AB-831E-076D46B5DD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17"/>
          <a:stretch/>
        </p:blipFill>
        <p:spPr bwMode="auto">
          <a:xfrm>
            <a:off x="1" y="4065775"/>
            <a:ext cx="5001186" cy="279222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18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250" fill="hold"/>
                                        <p:tgtEl>
                                          <p:spTgt spid="3076"/>
                                        </p:tgtEl>
                                        <p:attrNameLst>
                                          <p:attrName>ppt_w</p:attrName>
                                        </p:attrNameLst>
                                      </p:cBhvr>
                                      <p:tavLst>
                                        <p:tav tm="0">
                                          <p:val>
                                            <p:fltVal val="0"/>
                                          </p:val>
                                        </p:tav>
                                        <p:tav tm="100000">
                                          <p:val>
                                            <p:strVal val="#ppt_w"/>
                                          </p:val>
                                        </p:tav>
                                      </p:tavLst>
                                    </p:anim>
                                    <p:anim calcmode="lin" valueType="num">
                                      <p:cBhvr>
                                        <p:cTn id="8" dur="1250" fill="hold"/>
                                        <p:tgtEl>
                                          <p:spTgt spid="3076"/>
                                        </p:tgtEl>
                                        <p:attrNameLst>
                                          <p:attrName>ppt_h</p:attrName>
                                        </p:attrNameLst>
                                      </p:cBhvr>
                                      <p:tavLst>
                                        <p:tav tm="0">
                                          <p:val>
                                            <p:fltVal val="0"/>
                                          </p:val>
                                        </p:tav>
                                        <p:tav tm="100000">
                                          <p:val>
                                            <p:strVal val="#ppt_h"/>
                                          </p:val>
                                        </p:tav>
                                      </p:tavLst>
                                    </p:anim>
                                    <p:anim calcmode="lin" valueType="num">
                                      <p:cBhvr>
                                        <p:cTn id="9" dur="1250" fill="hold"/>
                                        <p:tgtEl>
                                          <p:spTgt spid="3076"/>
                                        </p:tgtEl>
                                        <p:attrNameLst>
                                          <p:attrName>style.rotation</p:attrName>
                                        </p:attrNameLst>
                                      </p:cBhvr>
                                      <p:tavLst>
                                        <p:tav tm="0">
                                          <p:val>
                                            <p:fltVal val="90"/>
                                          </p:val>
                                        </p:tav>
                                        <p:tav tm="100000">
                                          <p:val>
                                            <p:fltVal val="0"/>
                                          </p:val>
                                        </p:tav>
                                      </p:tavLst>
                                    </p:anim>
                                    <p:animEffect transition="in" filter="fade">
                                      <p:cBhvr>
                                        <p:cTn id="10" dur="1250"/>
                                        <p:tgtEl>
                                          <p:spTgt spid="3076"/>
                                        </p:tgtEl>
                                      </p:cBhvr>
                                    </p:animEffect>
                                  </p:childTnLst>
                                </p:cTn>
                              </p:par>
                              <p:par>
                                <p:cTn id="11" presetID="3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2500" fill="hold"/>
                                        <p:tgtEl>
                                          <p:spTgt spid="3074"/>
                                        </p:tgtEl>
                                        <p:attrNameLst>
                                          <p:attrName>ppt_w</p:attrName>
                                        </p:attrNameLst>
                                      </p:cBhvr>
                                      <p:tavLst>
                                        <p:tav tm="0">
                                          <p:val>
                                            <p:fltVal val="0"/>
                                          </p:val>
                                        </p:tav>
                                        <p:tav tm="100000">
                                          <p:val>
                                            <p:strVal val="#ppt_w"/>
                                          </p:val>
                                        </p:tav>
                                      </p:tavLst>
                                    </p:anim>
                                    <p:anim calcmode="lin" valueType="num">
                                      <p:cBhvr>
                                        <p:cTn id="14" dur="2500" fill="hold"/>
                                        <p:tgtEl>
                                          <p:spTgt spid="3074"/>
                                        </p:tgtEl>
                                        <p:attrNameLst>
                                          <p:attrName>ppt_h</p:attrName>
                                        </p:attrNameLst>
                                      </p:cBhvr>
                                      <p:tavLst>
                                        <p:tav tm="0">
                                          <p:val>
                                            <p:fltVal val="0"/>
                                          </p:val>
                                        </p:tav>
                                        <p:tav tm="100000">
                                          <p:val>
                                            <p:strVal val="#ppt_h"/>
                                          </p:val>
                                        </p:tav>
                                      </p:tavLst>
                                    </p:anim>
                                    <p:anim calcmode="lin" valueType="num">
                                      <p:cBhvr>
                                        <p:cTn id="15" dur="2500" fill="hold"/>
                                        <p:tgtEl>
                                          <p:spTgt spid="3074"/>
                                        </p:tgtEl>
                                        <p:attrNameLst>
                                          <p:attrName>style.rotation</p:attrName>
                                        </p:attrNameLst>
                                      </p:cBhvr>
                                      <p:tavLst>
                                        <p:tav tm="0">
                                          <p:val>
                                            <p:fltVal val="90"/>
                                          </p:val>
                                        </p:tav>
                                        <p:tav tm="100000">
                                          <p:val>
                                            <p:fltVal val="0"/>
                                          </p:val>
                                        </p:tav>
                                      </p:tavLst>
                                    </p:anim>
                                    <p:animEffect transition="in" filter="fade">
                                      <p:cBhvr>
                                        <p:cTn id="16" dur="2500"/>
                                        <p:tgtEl>
                                          <p:spTgt spid="3074"/>
                                        </p:tgtEl>
                                      </p:cBhvr>
                                    </p:animEffect>
                                  </p:childTnLst>
                                </p:cTn>
                              </p:par>
                            </p:childTnLst>
                          </p:cTn>
                        </p:par>
                        <p:par>
                          <p:cTn id="17" fill="hold">
                            <p:stCondLst>
                              <p:cond delay="2500"/>
                            </p:stCondLst>
                            <p:childTnLst>
                              <p:par>
                                <p:cTn id="18" presetID="31" presetClass="entr" presetSubtype="0" fill="hold" nodeType="afterEffect">
                                  <p:stCondLst>
                                    <p:cond delay="0"/>
                                  </p:stCondLst>
                                  <p:childTnLst>
                                    <p:set>
                                      <p:cBhvr>
                                        <p:cTn id="19" dur="1" fill="hold">
                                          <p:stCondLst>
                                            <p:cond delay="0"/>
                                          </p:stCondLst>
                                        </p:cTn>
                                        <p:tgtEl>
                                          <p:spTgt spid="3078"/>
                                        </p:tgtEl>
                                        <p:attrNameLst>
                                          <p:attrName>style.visibility</p:attrName>
                                        </p:attrNameLst>
                                      </p:cBhvr>
                                      <p:to>
                                        <p:strVal val="visible"/>
                                      </p:to>
                                    </p:set>
                                    <p:anim calcmode="lin" valueType="num">
                                      <p:cBhvr>
                                        <p:cTn id="20" dur="1000" fill="hold"/>
                                        <p:tgtEl>
                                          <p:spTgt spid="3078"/>
                                        </p:tgtEl>
                                        <p:attrNameLst>
                                          <p:attrName>ppt_w</p:attrName>
                                        </p:attrNameLst>
                                      </p:cBhvr>
                                      <p:tavLst>
                                        <p:tav tm="0">
                                          <p:val>
                                            <p:fltVal val="0"/>
                                          </p:val>
                                        </p:tav>
                                        <p:tav tm="100000">
                                          <p:val>
                                            <p:strVal val="#ppt_w"/>
                                          </p:val>
                                        </p:tav>
                                      </p:tavLst>
                                    </p:anim>
                                    <p:anim calcmode="lin" valueType="num">
                                      <p:cBhvr>
                                        <p:cTn id="21" dur="1000" fill="hold"/>
                                        <p:tgtEl>
                                          <p:spTgt spid="3078"/>
                                        </p:tgtEl>
                                        <p:attrNameLst>
                                          <p:attrName>ppt_h</p:attrName>
                                        </p:attrNameLst>
                                      </p:cBhvr>
                                      <p:tavLst>
                                        <p:tav tm="0">
                                          <p:val>
                                            <p:fltVal val="0"/>
                                          </p:val>
                                        </p:tav>
                                        <p:tav tm="100000">
                                          <p:val>
                                            <p:strVal val="#ppt_h"/>
                                          </p:val>
                                        </p:tav>
                                      </p:tavLst>
                                    </p:anim>
                                    <p:anim calcmode="lin" valueType="num">
                                      <p:cBhvr>
                                        <p:cTn id="22" dur="1000" fill="hold"/>
                                        <p:tgtEl>
                                          <p:spTgt spid="3078"/>
                                        </p:tgtEl>
                                        <p:attrNameLst>
                                          <p:attrName>style.rotation</p:attrName>
                                        </p:attrNameLst>
                                      </p:cBhvr>
                                      <p:tavLst>
                                        <p:tav tm="0">
                                          <p:val>
                                            <p:fltVal val="90"/>
                                          </p:val>
                                        </p:tav>
                                        <p:tav tm="100000">
                                          <p:val>
                                            <p:fltVal val="0"/>
                                          </p:val>
                                        </p:tav>
                                      </p:tavLst>
                                    </p:anim>
                                    <p:animEffect transition="in" filter="fade">
                                      <p:cBhvr>
                                        <p:cTn id="23" dur="1000"/>
                                        <p:tgtEl>
                                          <p:spTgt spid="3078"/>
                                        </p:tgtEl>
                                      </p:cBhvr>
                                    </p:animEffect>
                                  </p:childTnLst>
                                </p:cTn>
                              </p:par>
                            </p:childTnLst>
                          </p:cTn>
                        </p:par>
                        <p:par>
                          <p:cTn id="24" fill="hold">
                            <p:stCondLst>
                              <p:cond delay="3500"/>
                            </p:stCondLst>
                            <p:childTnLst>
                              <p:par>
                                <p:cTn id="25" presetID="31" presetClass="entr" presetSubtype="0"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1000" fill="hold"/>
                                        <p:tgtEl>
                                          <p:spTgt spid="3080"/>
                                        </p:tgtEl>
                                        <p:attrNameLst>
                                          <p:attrName>ppt_w</p:attrName>
                                        </p:attrNameLst>
                                      </p:cBhvr>
                                      <p:tavLst>
                                        <p:tav tm="0">
                                          <p:val>
                                            <p:fltVal val="0"/>
                                          </p:val>
                                        </p:tav>
                                        <p:tav tm="100000">
                                          <p:val>
                                            <p:strVal val="#ppt_w"/>
                                          </p:val>
                                        </p:tav>
                                      </p:tavLst>
                                    </p:anim>
                                    <p:anim calcmode="lin" valueType="num">
                                      <p:cBhvr>
                                        <p:cTn id="28" dur="1000" fill="hold"/>
                                        <p:tgtEl>
                                          <p:spTgt spid="3080"/>
                                        </p:tgtEl>
                                        <p:attrNameLst>
                                          <p:attrName>ppt_h</p:attrName>
                                        </p:attrNameLst>
                                      </p:cBhvr>
                                      <p:tavLst>
                                        <p:tav tm="0">
                                          <p:val>
                                            <p:fltVal val="0"/>
                                          </p:val>
                                        </p:tav>
                                        <p:tav tm="100000">
                                          <p:val>
                                            <p:strVal val="#ppt_h"/>
                                          </p:val>
                                        </p:tav>
                                      </p:tavLst>
                                    </p:anim>
                                    <p:anim calcmode="lin" valueType="num">
                                      <p:cBhvr>
                                        <p:cTn id="29" dur="1000" fill="hold"/>
                                        <p:tgtEl>
                                          <p:spTgt spid="3080"/>
                                        </p:tgtEl>
                                        <p:attrNameLst>
                                          <p:attrName>style.rotation</p:attrName>
                                        </p:attrNameLst>
                                      </p:cBhvr>
                                      <p:tavLst>
                                        <p:tav tm="0">
                                          <p:val>
                                            <p:fltVal val="90"/>
                                          </p:val>
                                        </p:tav>
                                        <p:tav tm="100000">
                                          <p:val>
                                            <p:fltVal val="0"/>
                                          </p:val>
                                        </p:tav>
                                      </p:tavLst>
                                    </p:anim>
                                    <p:animEffect transition="in" filter="fade">
                                      <p:cBhvr>
                                        <p:cTn id="30"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26" name="Picture 2" descr="Znalezione obrazy dla zapytania powstanie warszawskie">
            <a:extLst>
              <a:ext uri="{FF2B5EF4-FFF2-40B4-BE49-F238E27FC236}">
                <a16:creationId xmlns:a16="http://schemas.microsoft.com/office/drawing/2014/main" id="{C6970235-69A7-4493-97CB-6B3D82154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91" b="2041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6D02FAA9-E2B2-4DD4-91AE-6DEBE2DFEAF5}"/>
              </a:ext>
            </a:extLst>
          </p:cNvPr>
          <p:cNvSpPr>
            <a:spLocks noGrp="1"/>
          </p:cNvSpPr>
          <p:nvPr>
            <p:ph type="title"/>
          </p:nvPr>
        </p:nvSpPr>
        <p:spPr>
          <a:xfrm rot="21420000">
            <a:off x="486113" y="1220999"/>
            <a:ext cx="6851188" cy="1151965"/>
          </a:xfrm>
        </p:spPr>
        <p:txBody>
          <a:bodyPr>
            <a:normAutofit fontScale="90000"/>
          </a:bodyPr>
          <a:lstStyle/>
          <a:p>
            <a:r>
              <a:rPr lang="pl-PL" dirty="0">
                <a:solidFill>
                  <a:schemeClr val="bg1"/>
                </a:solidFill>
              </a:rPr>
              <a:t>Powstanie warszawskie</a:t>
            </a:r>
            <a:r>
              <a:rPr lang="pl-PL" sz="5400" dirty="0">
                <a:solidFill>
                  <a:schemeClr val="bg1"/>
                </a:solidFill>
              </a:rPr>
              <a:t>.</a:t>
            </a:r>
          </a:p>
        </p:txBody>
      </p:sp>
      <p:sp>
        <p:nvSpPr>
          <p:cNvPr id="3" name="Symbol zastępczy zawartości 2">
            <a:extLst>
              <a:ext uri="{FF2B5EF4-FFF2-40B4-BE49-F238E27FC236}">
                <a16:creationId xmlns:a16="http://schemas.microsoft.com/office/drawing/2014/main" id="{C1FBD3A5-5E7F-48FE-93AC-5FE13872AB9C}"/>
              </a:ext>
            </a:extLst>
          </p:cNvPr>
          <p:cNvSpPr>
            <a:spLocks noGrp="1"/>
          </p:cNvSpPr>
          <p:nvPr>
            <p:ph sz="quarter" idx="13"/>
          </p:nvPr>
        </p:nvSpPr>
        <p:spPr>
          <a:xfrm rot="21420000">
            <a:off x="587206" y="2448453"/>
            <a:ext cx="6859199" cy="2944652"/>
          </a:xfrm>
        </p:spPr>
        <p:txBody>
          <a:bodyPr>
            <a:normAutofit/>
          </a:bodyPr>
          <a:lstStyle/>
          <a:p>
            <a:r>
              <a:rPr lang="pl-PL" sz="1800" dirty="0">
                <a:solidFill>
                  <a:schemeClr val="bg1"/>
                </a:solidFill>
              </a:rPr>
              <a:t>Powstanie Warszawskie wybuchło 1 sierpnia 1944 roku. Było to jedno z najtragiczniejszych wydarzeń w historii Polski XX wieku. Jak doszło do Powstania Warszawskiego? Kto chciał wybuchu powstania, a kto się mu sprzeciwiał? Dlaczego powstanie wybuchło? Czy miało szanse powodzenia? Czy biorąc pod uwagę czysto wojskowe argumenty Powstanie Warszawskie miało sens?</a:t>
            </a:r>
          </a:p>
          <a:p>
            <a:endParaRPr lang="pl-PL" sz="1800" dirty="0">
              <a:solidFill>
                <a:schemeClr val="bg1"/>
              </a:solidFill>
            </a:endParaRPr>
          </a:p>
        </p:txBody>
      </p:sp>
    </p:spTree>
    <p:extLst>
      <p:ext uri="{BB962C8B-B14F-4D97-AF65-F5344CB8AC3E}">
        <p14:creationId xmlns:p14="http://schemas.microsoft.com/office/powerpoint/2010/main" val="149076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ytuł 1">
            <a:extLst>
              <a:ext uri="{FF2B5EF4-FFF2-40B4-BE49-F238E27FC236}">
                <a16:creationId xmlns:a16="http://schemas.microsoft.com/office/drawing/2014/main" id="{16BD64E9-4E56-486D-B452-73E4B4E6E2D3}"/>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4600" kern="1200" cap="all" baseline="0" dirty="0" err="1">
                <a:solidFill>
                  <a:schemeClr val="accent1"/>
                </a:solidFill>
                <a:effectLst/>
                <a:latin typeface="+mj-lt"/>
                <a:ea typeface="+mj-ea"/>
                <a:cs typeface="+mj-cs"/>
              </a:rPr>
              <a:t>Dziękuję</a:t>
            </a:r>
            <a:r>
              <a:rPr lang="en-US" sz="4600" kern="1200" cap="all" baseline="0" dirty="0">
                <a:solidFill>
                  <a:schemeClr val="accent1"/>
                </a:solidFill>
                <a:effectLst/>
                <a:latin typeface="+mj-lt"/>
                <a:ea typeface="+mj-ea"/>
                <a:cs typeface="+mj-cs"/>
              </a:rPr>
              <a:t> za </a:t>
            </a:r>
            <a:r>
              <a:rPr lang="en-US" sz="4600" kern="1200" cap="all" baseline="0" dirty="0" err="1">
                <a:solidFill>
                  <a:schemeClr val="accent1"/>
                </a:solidFill>
                <a:effectLst/>
                <a:latin typeface="+mj-lt"/>
                <a:ea typeface="+mj-ea"/>
                <a:cs typeface="+mj-cs"/>
              </a:rPr>
              <a:t>poświęcenie</a:t>
            </a:r>
            <a:r>
              <a:rPr lang="en-US" sz="4600" kern="1200" cap="all" baseline="0" dirty="0">
                <a:solidFill>
                  <a:schemeClr val="accent1"/>
                </a:solidFill>
                <a:effectLst/>
                <a:latin typeface="+mj-lt"/>
                <a:ea typeface="+mj-ea"/>
                <a:cs typeface="+mj-cs"/>
              </a:rPr>
              <a:t> </a:t>
            </a:r>
            <a:r>
              <a:rPr lang="en-US" sz="4600" kern="1200" cap="all" baseline="0" dirty="0" err="1">
                <a:solidFill>
                  <a:schemeClr val="accent1"/>
                </a:solidFill>
                <a:effectLst/>
                <a:latin typeface="+mj-lt"/>
                <a:ea typeface="+mj-ea"/>
                <a:cs typeface="+mj-cs"/>
              </a:rPr>
              <a:t>uwagi</a:t>
            </a:r>
            <a:r>
              <a:rPr lang="en-US" sz="4600" kern="1200" cap="all" baseline="0" dirty="0">
                <a:solidFill>
                  <a:schemeClr val="accent1"/>
                </a:solidFill>
                <a:effectLst/>
                <a:latin typeface="+mj-lt"/>
                <a:ea typeface="+mj-ea"/>
                <a:cs typeface="+mj-cs"/>
              </a:rPr>
              <a:t>.</a:t>
            </a:r>
          </a:p>
        </p:txBody>
      </p:sp>
      <p:sp>
        <p:nvSpPr>
          <p:cNvPr id="89" name="Rectangle 88">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Znalezione obrazy dla zapytania powstanie warszawskie">
            <a:extLst>
              <a:ext uri="{FF2B5EF4-FFF2-40B4-BE49-F238E27FC236}">
                <a16:creationId xmlns:a16="http://schemas.microsoft.com/office/drawing/2014/main" id="{9D6E1FE5-4015-4083-89D8-B94A61DB3107}"/>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l="19145" r="14969" b="-1"/>
          <a:stretch/>
        </p:blipFill>
        <p:spPr bwMode="auto">
          <a:xfrm>
            <a:off x="5321367" y="684680"/>
            <a:ext cx="6174771" cy="5482657"/>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4EBE1BDD-26B2-42C0-A2AB-5B7A343F581B}"/>
              </a:ext>
            </a:extLst>
          </p:cNvPr>
          <p:cNvSpPr txBox="1"/>
          <p:nvPr/>
        </p:nvSpPr>
        <p:spPr>
          <a:xfrm>
            <a:off x="1789449" y="4298927"/>
            <a:ext cx="4043753" cy="1446550"/>
          </a:xfrm>
          <a:prstGeom prst="rect">
            <a:avLst/>
          </a:prstGeom>
          <a:noFill/>
        </p:spPr>
        <p:txBody>
          <a:bodyPr wrap="square" rtlCol="0">
            <a:spAutoFit/>
          </a:bodyPr>
          <a:lstStyle/>
          <a:p>
            <a:r>
              <a:rPr lang="pl-PL" sz="4400" dirty="0">
                <a:highlight>
                  <a:srgbClr val="C0C0C0"/>
                </a:highlight>
                <a:latin typeface="Blackadder ITC" panose="04020505051007020D02" pitchFamily="82" charset="0"/>
              </a:rPr>
              <a:t>Wiktoria</a:t>
            </a:r>
            <a:r>
              <a:rPr lang="pl-PL" sz="4400" dirty="0">
                <a:latin typeface="Blackadder ITC" panose="04020505051007020D02" pitchFamily="82" charset="0"/>
              </a:rPr>
              <a:t> </a:t>
            </a:r>
          </a:p>
          <a:p>
            <a:r>
              <a:rPr lang="pl-PL" sz="4400" dirty="0">
                <a:highlight>
                  <a:srgbClr val="800000"/>
                </a:highlight>
                <a:latin typeface="Blackadder ITC" panose="04020505051007020D02" pitchFamily="82" charset="0"/>
              </a:rPr>
              <a:t> Bojarska</a:t>
            </a:r>
          </a:p>
        </p:txBody>
      </p:sp>
    </p:spTree>
    <p:extLst>
      <p:ext uri="{BB962C8B-B14F-4D97-AF65-F5344CB8AC3E}">
        <p14:creationId xmlns:p14="http://schemas.microsoft.com/office/powerpoint/2010/main" val="1151347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4250"/>
                                        <p:tgtEl>
                                          <p:spTgt spid="4098"/>
                                        </p:tgtEl>
                                      </p:cBhvr>
                                    </p:animEffect>
                                  </p:childTnLst>
                                </p:cTn>
                              </p:par>
                            </p:childTnLst>
                          </p:cTn>
                        </p:par>
                        <p:par>
                          <p:cTn id="8" fill="hold">
                            <p:stCondLst>
                              <p:cond delay="425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500"/>
                                        <p:tgtEl>
                                          <p:spTgt spid="2"/>
                                        </p:tgtEl>
                                      </p:cBhvr>
                                    </p:animEffect>
                                  </p:childTnLst>
                                </p:cTn>
                              </p:par>
                            </p:childTnLst>
                          </p:cTn>
                        </p:par>
                        <p:par>
                          <p:cTn id="12" fill="hold">
                            <p:stCondLst>
                              <p:cond delay="5750"/>
                            </p:stCondLst>
                            <p:childTnLst>
                              <p:par>
                                <p:cTn id="13" presetID="21" presetClass="entr" presetSubtype="1"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childTnLst>
                          </p:cTn>
                        </p:par>
                        <p:par>
                          <p:cTn id="16" fill="hold">
                            <p:stCondLst>
                              <p:cond delay="7750"/>
                            </p:stCondLst>
                            <p:childTnLst>
                              <p:par>
                                <p:cTn id="17" presetID="21" presetClass="entr" presetSubtype="1"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heel(1)">
                                      <p:cBhvr>
                                        <p:cTn id="1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Znalezione obrazy dla zapytania powstanie warszawskie">
            <a:extLst>
              <a:ext uri="{FF2B5EF4-FFF2-40B4-BE49-F238E27FC236}">
                <a16:creationId xmlns:a16="http://schemas.microsoft.com/office/drawing/2014/main" id="{FCCCFCA1-913C-49BB-A0DB-08C6C1EBD64D}"/>
              </a:ext>
            </a:extLst>
          </p:cNvPr>
          <p:cNvPicPr>
            <a:picLocks noChangeAspect="1" noChangeArrowheads="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val="0"/>
              </a:ext>
            </a:extLst>
          </a:blip>
          <a:srcRect t="29899" b="105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F6743BBB-F99D-44CB-96A8-462E05816083}"/>
              </a:ext>
            </a:extLst>
          </p:cNvPr>
          <p:cNvSpPr>
            <a:spLocks noGrp="1"/>
          </p:cNvSpPr>
          <p:nvPr>
            <p:ph type="title"/>
          </p:nvPr>
        </p:nvSpPr>
        <p:spPr>
          <a:xfrm>
            <a:off x="685801" y="685800"/>
            <a:ext cx="9913212" cy="1151965"/>
          </a:xfrm>
        </p:spPr>
        <p:txBody>
          <a:bodyPr>
            <a:normAutofit/>
          </a:bodyPr>
          <a:lstStyle/>
          <a:p>
            <a:r>
              <a:rPr lang="pl-PL" sz="5400" dirty="0">
                <a:solidFill>
                  <a:schemeClr val="tx1"/>
                </a:solidFill>
              </a:rPr>
              <a:t>bój o wolną </a:t>
            </a:r>
            <a:r>
              <a:rPr lang="pl-PL" sz="5400" dirty="0" err="1">
                <a:solidFill>
                  <a:schemeClr val="tx1"/>
                </a:solidFill>
              </a:rPr>
              <a:t>polskę</a:t>
            </a:r>
            <a:r>
              <a:rPr lang="pl-PL" sz="5400" dirty="0">
                <a:solidFill>
                  <a:schemeClr val="tx1"/>
                </a:solidFill>
              </a:rPr>
              <a:t>.</a:t>
            </a:r>
          </a:p>
        </p:txBody>
      </p:sp>
      <p:sp>
        <p:nvSpPr>
          <p:cNvPr id="73"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E2E710CA-144D-4E9E-BFAA-66682965C561}"/>
              </a:ext>
            </a:extLst>
          </p:cNvPr>
          <p:cNvSpPr>
            <a:spLocks noGrp="1"/>
          </p:cNvSpPr>
          <p:nvPr>
            <p:ph sz="quarter" idx="13"/>
          </p:nvPr>
        </p:nvSpPr>
        <p:spPr>
          <a:xfrm>
            <a:off x="685800" y="2063396"/>
            <a:ext cx="10394707" cy="3311189"/>
          </a:xfrm>
        </p:spPr>
        <p:txBody>
          <a:bodyPr>
            <a:normAutofit/>
          </a:bodyPr>
          <a:lstStyle/>
          <a:p>
            <a:pPr>
              <a:lnSpc>
                <a:spcPct val="110000"/>
              </a:lnSpc>
            </a:pPr>
            <a:r>
              <a:rPr lang="pl-PL" sz="2000" dirty="0">
                <a:latin typeface="Arial" panose="020B0604020202020204" pitchFamily="34" charset="0"/>
                <a:hlinkClick r:id="rId3" tooltip="Kalendarium powstania warszawskiego – 1 sierpnia">
                  <a:extLst>
                    <a:ext uri="{A12FA001-AC4F-418D-AE19-62706E023703}">
                      <ahyp:hlinkClr xmlns:ahyp="http://schemas.microsoft.com/office/drawing/2018/hyperlinkcolor" val="tx"/>
                    </a:ext>
                  </a:extLst>
                </a:hlinkClick>
              </a:rPr>
              <a:t>1 sierpnia</a:t>
            </a:r>
            <a:r>
              <a:rPr lang="pl-PL" sz="2000" dirty="0">
                <a:latin typeface="Arial" panose="020B0604020202020204" pitchFamily="34" charset="0"/>
              </a:rPr>
              <a:t> – </a:t>
            </a:r>
            <a:r>
              <a:rPr lang="pl-PL" sz="2000" dirty="0">
                <a:latin typeface="Arial" panose="020B0604020202020204" pitchFamily="34" charset="0"/>
                <a:hlinkClick r:id="rId4" tooltip="Kalendarium powstania warszawskiego – 3 października">
                  <a:extLst>
                    <a:ext uri="{A12FA001-AC4F-418D-AE19-62706E023703}">
                      <ahyp:hlinkClr xmlns:ahyp="http://schemas.microsoft.com/office/drawing/2018/hyperlinkcolor" val="tx"/>
                    </a:ext>
                  </a:extLst>
                </a:hlinkClick>
              </a:rPr>
              <a:t>3 października 1944</a:t>
            </a:r>
            <a:r>
              <a:rPr lang="pl-PL" sz="2000" dirty="0">
                <a:latin typeface="Arial" panose="020B0604020202020204" pitchFamily="34" charset="0"/>
              </a:rPr>
              <a:t>– wystąpienie zbrojne przeciwko okupującym </a:t>
            </a:r>
            <a:r>
              <a:rPr lang="pl-PL" sz="2000" dirty="0">
                <a:latin typeface="Arial" panose="020B0604020202020204" pitchFamily="34" charset="0"/>
                <a:hlinkClick r:id="rId5" tooltip="Warszawa">
                  <a:extLst>
                    <a:ext uri="{A12FA001-AC4F-418D-AE19-62706E023703}">
                      <ahyp:hlinkClr xmlns:ahyp="http://schemas.microsoft.com/office/drawing/2018/hyperlinkcolor" val="tx"/>
                    </a:ext>
                  </a:extLst>
                </a:hlinkClick>
              </a:rPr>
              <a:t>Warszawę</a:t>
            </a:r>
            <a:r>
              <a:rPr lang="pl-PL" sz="2000" dirty="0">
                <a:latin typeface="Arial" panose="020B0604020202020204" pitchFamily="34" charset="0"/>
              </a:rPr>
              <a:t> wojskom </a:t>
            </a:r>
            <a:r>
              <a:rPr lang="pl-PL" sz="2000" dirty="0">
                <a:latin typeface="Arial" panose="020B0604020202020204" pitchFamily="34" charset="0"/>
                <a:hlinkClick r:id="rId6" tooltip="III Rzesza">
                  <a:extLst>
                    <a:ext uri="{A12FA001-AC4F-418D-AE19-62706E023703}">
                      <ahyp:hlinkClr xmlns:ahyp="http://schemas.microsoft.com/office/drawing/2018/hyperlinkcolor" val="tx"/>
                    </a:ext>
                  </a:extLst>
                </a:hlinkClick>
              </a:rPr>
              <a:t>niemieckim</a:t>
            </a:r>
            <a:r>
              <a:rPr lang="pl-PL" sz="2000" dirty="0">
                <a:latin typeface="Arial" panose="020B0604020202020204" pitchFamily="34" charset="0"/>
              </a:rPr>
              <a:t>, zorganizowane przez </a:t>
            </a:r>
            <a:r>
              <a:rPr lang="pl-PL" sz="2000" dirty="0">
                <a:latin typeface="Arial" panose="020B0604020202020204" pitchFamily="34" charset="0"/>
                <a:hlinkClick r:id="rId7" tooltip="Armia Krajowa">
                  <a:extLst>
                    <a:ext uri="{A12FA001-AC4F-418D-AE19-62706E023703}">
                      <ahyp:hlinkClr xmlns:ahyp="http://schemas.microsoft.com/office/drawing/2018/hyperlinkcolor" val="tx"/>
                    </a:ext>
                  </a:extLst>
                </a:hlinkClick>
              </a:rPr>
              <a:t>Armię Krajową</a:t>
            </a:r>
            <a:r>
              <a:rPr lang="pl-PL" sz="2000" dirty="0">
                <a:latin typeface="Arial" panose="020B0604020202020204" pitchFamily="34" charset="0"/>
              </a:rPr>
              <a:t> w ramach a</a:t>
            </a:r>
            <a:r>
              <a:rPr lang="pl-PL" sz="2000" dirty="0">
                <a:latin typeface="Arial" panose="020B0604020202020204" pitchFamily="34" charset="0"/>
                <a:hlinkClick r:id="rId8" tooltip="Akcja „Burza”">
                  <a:extLst>
                    <a:ext uri="{A12FA001-AC4F-418D-AE19-62706E023703}">
                      <ahyp:hlinkClr xmlns:ahyp="http://schemas.microsoft.com/office/drawing/2018/hyperlinkcolor" val="tx"/>
                    </a:ext>
                  </a:extLst>
                </a:hlinkClick>
              </a:rPr>
              <a:t>kcji „Burza”</a:t>
            </a:r>
            <a:r>
              <a:rPr lang="pl-PL" sz="2000" dirty="0">
                <a:latin typeface="Arial" panose="020B0604020202020204" pitchFamily="34" charset="0"/>
              </a:rPr>
              <a:t> połączone z ujawnieniem się i oficjalną działalnością najwyższych struktur </a:t>
            </a:r>
            <a:r>
              <a:rPr lang="pl-PL" sz="2000" dirty="0">
                <a:latin typeface="Arial" panose="020B0604020202020204" pitchFamily="34" charset="0"/>
                <a:hlinkClick r:id="rId9" tooltip="Polskie Państwo Podziemne">
                  <a:extLst>
                    <a:ext uri="{A12FA001-AC4F-418D-AE19-62706E023703}">
                      <ahyp:hlinkClr xmlns:ahyp="http://schemas.microsoft.com/office/drawing/2018/hyperlinkcolor" val="tx"/>
                    </a:ext>
                  </a:extLst>
                </a:hlinkClick>
              </a:rPr>
              <a:t>Polskiego Państwa Podziemnego</a:t>
            </a:r>
            <a:r>
              <a:rPr lang="pl-PL" sz="2000" dirty="0">
                <a:latin typeface="Arial" panose="020B0604020202020204" pitchFamily="34" charset="0"/>
              </a:rPr>
              <a:t>. Największa operacja militarna Armii Krajowej. Swoim maksymalnym zasięgiem objęła część lewobrzeżnych dzielnic miasta, niewielki obszar prawobrzeżnej </a:t>
            </a:r>
            <a:r>
              <a:rPr lang="pl-PL" sz="2000" dirty="0">
                <a:latin typeface="Arial" panose="020B0604020202020204" pitchFamily="34" charset="0"/>
                <a:hlinkClick r:id="rId5" tooltip="Warszawa">
                  <a:extLst>
                    <a:ext uri="{A12FA001-AC4F-418D-AE19-62706E023703}">
                      <ahyp:hlinkClr xmlns:ahyp="http://schemas.microsoft.com/office/drawing/2018/hyperlinkcolor" val="tx"/>
                    </a:ext>
                  </a:extLst>
                </a:hlinkClick>
              </a:rPr>
              <a:t>Warszawy</a:t>
            </a:r>
            <a:r>
              <a:rPr lang="pl-PL" sz="2000" dirty="0">
                <a:latin typeface="Arial" panose="020B0604020202020204" pitchFamily="34" charset="0"/>
              </a:rPr>
              <a:t>, a także </a:t>
            </a:r>
            <a:r>
              <a:rPr lang="pl-PL" sz="2000" dirty="0">
                <a:latin typeface="Arial" panose="020B0604020202020204" pitchFamily="34" charset="0"/>
                <a:hlinkClick r:id="rId10" tooltip="Puszcza Kampinoska">
                  <a:extLst>
                    <a:ext uri="{A12FA001-AC4F-418D-AE19-62706E023703}">
                      <ahyp:hlinkClr xmlns:ahyp="http://schemas.microsoft.com/office/drawing/2018/hyperlinkcolor" val="tx"/>
                    </a:ext>
                  </a:extLst>
                </a:hlinkClick>
              </a:rPr>
              <a:t>Puszczę Kampinoską</a:t>
            </a:r>
            <a:r>
              <a:rPr lang="pl-PL" sz="2000" dirty="0">
                <a:latin typeface="Arial" panose="020B0604020202020204" pitchFamily="34" charset="0"/>
              </a:rPr>
              <a:t>, </a:t>
            </a:r>
            <a:r>
              <a:rPr lang="pl-PL" sz="2000" dirty="0">
                <a:latin typeface="Arial" panose="020B0604020202020204" pitchFamily="34" charset="0"/>
                <a:hlinkClick r:id="rId11" tooltip="Legionowo">
                  <a:extLst>
                    <a:ext uri="{A12FA001-AC4F-418D-AE19-62706E023703}">
                      <ahyp:hlinkClr xmlns:ahyp="http://schemas.microsoft.com/office/drawing/2018/hyperlinkcolor" val="tx"/>
                    </a:ext>
                  </a:extLst>
                </a:hlinkClick>
              </a:rPr>
              <a:t>Legionowo</a:t>
            </a:r>
            <a:r>
              <a:rPr lang="pl-PL" sz="2000" dirty="0">
                <a:latin typeface="Arial" panose="020B0604020202020204" pitchFamily="34" charset="0"/>
              </a:rPr>
              <a:t> i okolice </a:t>
            </a:r>
            <a:r>
              <a:rPr lang="pl-PL" sz="2000" dirty="0">
                <a:latin typeface="Arial" panose="020B0604020202020204" pitchFamily="34" charset="0"/>
                <a:hlinkClick r:id="rId12" tooltip="Marki">
                  <a:extLst>
                    <a:ext uri="{A12FA001-AC4F-418D-AE19-62706E023703}">
                      <ahyp:hlinkClr xmlns:ahyp="http://schemas.microsoft.com/office/drawing/2018/hyperlinkcolor" val="tx"/>
                    </a:ext>
                  </a:extLst>
                </a:hlinkClick>
              </a:rPr>
              <a:t>Marek</a:t>
            </a:r>
            <a:r>
              <a:rPr lang="pl-PL" sz="2000" dirty="0">
                <a:latin typeface="Arial" panose="020B0604020202020204" pitchFamily="34" charset="0"/>
              </a:rPr>
              <a:t>.</a:t>
            </a:r>
            <a:endParaRPr lang="pl-PL" sz="2000" dirty="0"/>
          </a:p>
        </p:txBody>
      </p:sp>
    </p:spTree>
    <p:extLst>
      <p:ext uri="{BB962C8B-B14F-4D97-AF65-F5344CB8AC3E}">
        <p14:creationId xmlns:p14="http://schemas.microsoft.com/office/powerpoint/2010/main" val="3877439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65775-8CA4-4110-8F99-CB79BFD963CC}"/>
              </a:ext>
            </a:extLst>
          </p:cNvPr>
          <p:cNvSpPr>
            <a:spLocks noGrp="1"/>
          </p:cNvSpPr>
          <p:nvPr>
            <p:ph type="title"/>
          </p:nvPr>
        </p:nvSpPr>
        <p:spPr/>
        <p:txBody>
          <a:bodyPr/>
          <a:lstStyle/>
          <a:p>
            <a:r>
              <a:rPr lang="pl-PL" dirty="0"/>
              <a:t>Przyczyny powstania</a:t>
            </a:r>
          </a:p>
        </p:txBody>
      </p:sp>
      <p:sp>
        <p:nvSpPr>
          <p:cNvPr id="3" name="Symbol zastępczy zawartości 2">
            <a:extLst>
              <a:ext uri="{FF2B5EF4-FFF2-40B4-BE49-F238E27FC236}">
                <a16:creationId xmlns:a16="http://schemas.microsoft.com/office/drawing/2014/main" id="{A43117F4-6E1D-48E8-8E58-AA1F2B89B76F}"/>
              </a:ext>
            </a:extLst>
          </p:cNvPr>
          <p:cNvSpPr>
            <a:spLocks noGrp="1"/>
          </p:cNvSpPr>
          <p:nvPr>
            <p:ph sz="quarter" idx="13"/>
          </p:nvPr>
        </p:nvSpPr>
        <p:spPr>
          <a:xfrm>
            <a:off x="435006" y="1597982"/>
            <a:ext cx="10645501" cy="4376690"/>
          </a:xfrm>
        </p:spPr>
        <p:txBody>
          <a:bodyPr>
            <a:normAutofit lnSpcReduction="10000"/>
          </a:bodyPr>
          <a:lstStyle/>
          <a:p>
            <a:r>
              <a:rPr lang="pl-PL" sz="1800" dirty="0">
                <a:latin typeface="Open Sans"/>
              </a:rPr>
              <a:t>Zbliżanie się Armii Czerwonej w wyniku rozpoczętej na Białorusi ofensywy i przekroczenie przez nią Bugu 20 VII 1944 r.</a:t>
            </a:r>
          </a:p>
          <a:p>
            <a:r>
              <a:rPr lang="pl-PL" sz="1800" dirty="0">
                <a:latin typeface="Open Sans"/>
              </a:rPr>
              <a:t>Utworzenie 21 VII 1944 r. PKWN jako rządu polskich komunistów i wydanie przez niego Manifestu 22 VII 1944 r.</a:t>
            </a:r>
          </a:p>
          <a:p>
            <a:r>
              <a:rPr lang="pl-PL" sz="1800" dirty="0">
                <a:latin typeface="Open Sans"/>
              </a:rPr>
              <a:t>Władze emigracyjne i AK uznały za niebezpieczne dla polskiej racji stanu rozszerzenie wpływów PKWN na Warszawę.</a:t>
            </a:r>
          </a:p>
          <a:p>
            <a:r>
              <a:rPr lang="pl-PL" sz="1800" dirty="0">
                <a:latin typeface="Open Sans"/>
              </a:rPr>
              <a:t>Rząd emigracyjny postanowił rozszerzyć plan „Burza” na Warszawę i uderzyć na wycofujących się Niemców, aby wobec wkraczających Rosjan i PKWN wystąpić w roli gospodarza.</a:t>
            </a:r>
          </a:p>
          <a:p>
            <a:r>
              <a:rPr lang="pl-PL" sz="1800" dirty="0">
                <a:latin typeface="Open Sans"/>
              </a:rPr>
              <a:t>31 VII 1944 r. rozeszła się wiadomość o wkroczeniu Armii Czerwonej do Warszawy.</a:t>
            </a:r>
            <a:br>
              <a:rPr lang="pl-PL" sz="1800" dirty="0"/>
            </a:br>
            <a:br>
              <a:rPr lang="pl-PL" sz="1800" dirty="0"/>
            </a:br>
            <a:endParaRPr lang="pl-PL" sz="1800" dirty="0"/>
          </a:p>
        </p:txBody>
      </p:sp>
    </p:spTree>
    <p:extLst>
      <p:ext uri="{BB962C8B-B14F-4D97-AF65-F5344CB8AC3E}">
        <p14:creationId xmlns:p14="http://schemas.microsoft.com/office/powerpoint/2010/main" val="400375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4750"/>
                                        <p:tgtEl>
                                          <p:spTgt spid="3">
                                            <p:txEl>
                                              <p:pRg st="0" end="0"/>
                                            </p:txEl>
                                          </p:spTgt>
                                        </p:tgtEl>
                                      </p:cBhvr>
                                    </p:animEffect>
                                  </p:childTnLst>
                                </p:cTn>
                              </p:par>
                            </p:childTnLst>
                          </p:cTn>
                        </p:par>
                        <p:par>
                          <p:cTn id="12" fill="hold">
                            <p:stCondLst>
                              <p:cond delay="77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750"/>
                                        <p:tgtEl>
                                          <p:spTgt spid="3">
                                            <p:txEl>
                                              <p:pRg st="1" end="1"/>
                                            </p:txEl>
                                          </p:spTgt>
                                        </p:tgtEl>
                                      </p:cBhvr>
                                    </p:animEffect>
                                  </p:childTnLst>
                                </p:cTn>
                              </p:par>
                            </p:childTnLst>
                          </p:cTn>
                        </p:par>
                        <p:par>
                          <p:cTn id="16" fill="hold">
                            <p:stCondLst>
                              <p:cond delay="1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4750"/>
                                        <p:tgtEl>
                                          <p:spTgt spid="3">
                                            <p:txEl>
                                              <p:pRg st="2" end="2"/>
                                            </p:txEl>
                                          </p:spTgt>
                                        </p:tgtEl>
                                      </p:cBhvr>
                                    </p:animEffect>
                                  </p:childTnLst>
                                </p:cTn>
                              </p:par>
                            </p:childTnLst>
                          </p:cTn>
                        </p:par>
                        <p:par>
                          <p:cTn id="20" fill="hold">
                            <p:stCondLst>
                              <p:cond delay="17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4750"/>
                                        <p:tgtEl>
                                          <p:spTgt spid="3">
                                            <p:txEl>
                                              <p:pRg st="3" end="3"/>
                                            </p:txEl>
                                          </p:spTgt>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4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4E6106-1C0B-4E63-ACB2-C0B835047D1C}"/>
              </a:ext>
            </a:extLst>
          </p:cNvPr>
          <p:cNvSpPr>
            <a:spLocks noGrp="1"/>
          </p:cNvSpPr>
          <p:nvPr>
            <p:ph type="title"/>
          </p:nvPr>
        </p:nvSpPr>
        <p:spPr/>
        <p:txBody>
          <a:bodyPr/>
          <a:lstStyle/>
          <a:p>
            <a:r>
              <a:rPr lang="pl-PL" dirty="0"/>
              <a:t>Decyzja o powstaniu.</a:t>
            </a:r>
          </a:p>
        </p:txBody>
      </p:sp>
      <p:sp>
        <p:nvSpPr>
          <p:cNvPr id="3" name="Symbol zastępczy zawartości 2">
            <a:extLst>
              <a:ext uri="{FF2B5EF4-FFF2-40B4-BE49-F238E27FC236}">
                <a16:creationId xmlns:a16="http://schemas.microsoft.com/office/drawing/2014/main" id="{5909C178-3140-4FCB-9A2A-B69E67F448F9}"/>
              </a:ext>
            </a:extLst>
          </p:cNvPr>
          <p:cNvSpPr>
            <a:spLocks noGrp="1"/>
          </p:cNvSpPr>
          <p:nvPr>
            <p:ph sz="quarter" idx="13"/>
          </p:nvPr>
        </p:nvSpPr>
        <p:spPr/>
        <p:txBody>
          <a:bodyPr>
            <a:normAutofit fontScale="62500" lnSpcReduction="20000"/>
          </a:bodyPr>
          <a:lstStyle/>
          <a:p>
            <a:pPr marL="0" indent="0">
              <a:buNone/>
            </a:pPr>
            <a:r>
              <a:rPr lang="pl-PL" dirty="0">
                <a:solidFill>
                  <a:srgbClr val="222222"/>
                </a:solidFill>
                <a:latin typeface="Arial" panose="020B0604020202020204" pitchFamily="34" charset="0"/>
              </a:rPr>
              <a:t>decyzja o wywołaniu powstania w Warszawie dojrzewała przez kilka dni, a wpływ na nią wywarło szereg czynników:</a:t>
            </a:r>
          </a:p>
          <a:p>
            <a:r>
              <a:rPr lang="pl-PL" dirty="0">
                <a:solidFill>
                  <a:srgbClr val="222222"/>
                </a:solidFill>
                <a:latin typeface="Arial" panose="020B0604020202020204" pitchFamily="34" charset="0"/>
              </a:rPr>
              <a:t>pod koniec lipca 1944 mogło się wydawać, że III Rzesza znajduje się na krawędzi upadku. Wojska niemieckie ponosiły porażki na wszystkich frontach, a 20 lipca w „wilczym szańcu” miał miejsce nieudany zamach na Hitlera. Oznaki niemieckiej klęski były widoczne również w samej Warszawie.</a:t>
            </a:r>
          </a:p>
          <a:p>
            <a:r>
              <a:rPr lang="pl-PL" dirty="0">
                <a:solidFill>
                  <a:srgbClr val="222222"/>
                </a:solidFill>
                <a:latin typeface="Arial" panose="020B0604020202020204" pitchFamily="34" charset="0"/>
              </a:rPr>
              <a:t>21 lipca 1944 powstał w Moskwie tzw. Polski komitet </a:t>
            </a:r>
            <a:r>
              <a:rPr lang="pl-PL" dirty="0" err="1">
                <a:solidFill>
                  <a:srgbClr val="222222"/>
                </a:solidFill>
                <a:latin typeface="Arial" panose="020B0604020202020204" pitchFamily="34" charset="0"/>
              </a:rPr>
              <a:t>wyzwol</a:t>
            </a:r>
            <a:r>
              <a:rPr lang="pl-PL" dirty="0">
                <a:solidFill>
                  <a:srgbClr val="222222"/>
                </a:solidFill>
                <a:latin typeface="Arial" panose="020B0604020202020204" pitchFamily="34" charset="0"/>
              </a:rPr>
              <a:t> – organ wykonawczy KRN, który rościł sobie prawo do sprawowania władzy wykonawczej na terenach centralnej Polski wyzwolonych przez Armię Czerwoną.</a:t>
            </a:r>
          </a:p>
          <a:p>
            <a:r>
              <a:rPr lang="pl-PL" dirty="0">
                <a:solidFill>
                  <a:srgbClr val="222222"/>
                </a:solidFill>
                <a:latin typeface="Arial" panose="020B0604020202020204" pitchFamily="34" charset="0"/>
              </a:rPr>
              <a:t>27 lipca około 17.00 w Warszawie ogłoszono przez uliczne megafony („szczekaczki”) zarządzenie gubernatora dystryktu warszawskiego, Ludwiga </a:t>
            </a:r>
            <a:r>
              <a:rPr lang="pl-PL" dirty="0" err="1">
                <a:solidFill>
                  <a:srgbClr val="222222"/>
                </a:solidFill>
                <a:latin typeface="Arial" panose="020B0604020202020204" pitchFamily="34" charset="0"/>
              </a:rPr>
              <a:t>Fischera.Rozkazywał</a:t>
            </a:r>
            <a:r>
              <a:rPr lang="pl-PL" dirty="0">
                <a:solidFill>
                  <a:srgbClr val="222222"/>
                </a:solidFill>
                <a:latin typeface="Arial" panose="020B0604020202020204" pitchFamily="34" charset="0"/>
              </a:rPr>
              <a:t> on, aby następnego dnia 100 tysięcy polskich mężczyzn i kobiet w wieku od 17 do 65 lat stawiło się do pracy przy budowie umocnień nad Wisłą (do obrony przed zbliżającą się Armią Czerwoną). Dowództwo AK obawiało się, że będzie to swoista ,,branka”.</a:t>
            </a:r>
            <a:endParaRPr lang="pl-PL" dirty="0"/>
          </a:p>
        </p:txBody>
      </p:sp>
    </p:spTree>
    <p:extLst>
      <p:ext uri="{BB962C8B-B14F-4D97-AF65-F5344CB8AC3E}">
        <p14:creationId xmlns:p14="http://schemas.microsoft.com/office/powerpoint/2010/main" val="3488345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250"/>
                                        <p:tgtEl>
                                          <p:spTgt spid="2"/>
                                        </p:tgtEl>
                                      </p:cBhvr>
                                    </p:animEffect>
                                  </p:childTnLst>
                                </p:cTn>
                              </p:par>
                            </p:childTnLst>
                          </p:cTn>
                        </p:par>
                        <p:par>
                          <p:cTn id="8" fill="hold">
                            <p:stCondLst>
                              <p:cond delay="425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625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825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1025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58B5B1-E203-4363-9F4C-B0FB69034582}"/>
              </a:ext>
            </a:extLst>
          </p:cNvPr>
          <p:cNvSpPr>
            <a:spLocks noGrp="1"/>
          </p:cNvSpPr>
          <p:nvPr>
            <p:ph type="title"/>
          </p:nvPr>
        </p:nvSpPr>
        <p:spPr/>
        <p:txBody>
          <a:bodyPr/>
          <a:lstStyle/>
          <a:p>
            <a:r>
              <a:rPr lang="pl-PL" dirty="0"/>
              <a:t>Przebieg powstania</a:t>
            </a:r>
          </a:p>
        </p:txBody>
      </p:sp>
      <p:sp>
        <p:nvSpPr>
          <p:cNvPr id="3" name="Symbol zastępczy zawartości 2">
            <a:extLst>
              <a:ext uri="{FF2B5EF4-FFF2-40B4-BE49-F238E27FC236}">
                <a16:creationId xmlns:a16="http://schemas.microsoft.com/office/drawing/2014/main" id="{A6FB1830-41FC-4EA9-A6EB-F57FEAEEF6C0}"/>
              </a:ext>
            </a:extLst>
          </p:cNvPr>
          <p:cNvSpPr>
            <a:spLocks noGrp="1"/>
          </p:cNvSpPr>
          <p:nvPr>
            <p:ph sz="quarter" idx="13"/>
          </p:nvPr>
        </p:nvSpPr>
        <p:spPr/>
        <p:txBody>
          <a:bodyPr>
            <a:normAutofit fontScale="70000" lnSpcReduction="20000"/>
          </a:bodyPr>
          <a:lstStyle/>
          <a:p>
            <a:pPr marL="0" indent="0">
              <a:buNone/>
            </a:pPr>
            <a:r>
              <a:rPr lang="pl-PL" dirty="0">
                <a:solidFill>
                  <a:srgbClr val="222222"/>
                </a:solidFill>
                <a:latin typeface="Arial" panose="020B0604020202020204" pitchFamily="34" charset="0"/>
              </a:rPr>
              <a:t>    Powstanie warszawskie zostało rozpoczęte zbrojnym wystąpieniem oddziałów Armii </a:t>
            </a:r>
            <a:r>
              <a:rPr lang="pl-PL" dirty="0">
                <a:solidFill>
                  <a:srgbClr val="222222"/>
                </a:solidFill>
                <a:highlight>
                  <a:srgbClr val="C0C0C0"/>
                </a:highlight>
                <a:latin typeface="Arial" panose="020B0604020202020204" pitchFamily="34" charset="0"/>
              </a:rPr>
              <a:t>Krajowej 1 sierpnia 1944 o godz. 17.00 </a:t>
            </a:r>
            <a:r>
              <a:rPr lang="pl-PL" dirty="0">
                <a:solidFill>
                  <a:srgbClr val="222222"/>
                </a:solidFill>
                <a:latin typeface="Arial" panose="020B0604020202020204" pitchFamily="34" charset="0"/>
              </a:rPr>
              <a:t>(tzw. Godzina w). Walki zbrojne zakończyły się natomiast </a:t>
            </a:r>
            <a:r>
              <a:rPr lang="pl-PL" dirty="0">
                <a:solidFill>
                  <a:srgbClr val="222222"/>
                </a:solidFill>
                <a:highlight>
                  <a:srgbClr val="C0C0C0"/>
                </a:highlight>
                <a:latin typeface="Arial" panose="020B0604020202020204" pitchFamily="34" charset="0"/>
              </a:rPr>
              <a:t>2 października 1944 w godzinach wieczornych</a:t>
            </a:r>
            <a:r>
              <a:rPr lang="pl-PL" dirty="0">
                <a:solidFill>
                  <a:srgbClr val="222222"/>
                </a:solidFill>
                <a:latin typeface="Arial" panose="020B0604020202020204" pitchFamily="34" charset="0"/>
              </a:rPr>
              <a:t>. Pułkownik Adam Borkiewicz zaproponował następującą periodyzację powstania: ogólne natarcie powstańcze dla opanowania Warszawy (1–4 sierpnia), okres powstańczej obrony zaczepnej (5 sierpnia – 2 września), walka o przetrwanie (3 września – 2 października). Generał Jerzy Kirchmayer podzielił natomiast powstanie na dwa okresy: okres polskiego natarcia (1–4 sierpnia) oraz okres polskiej obrony (5 sierpnia – 2 października).</a:t>
            </a:r>
          </a:p>
          <a:p>
            <a:pPr marL="0" indent="0">
              <a:buNone/>
            </a:pPr>
            <a:r>
              <a:rPr lang="pl-PL" dirty="0">
                <a:solidFill>
                  <a:srgbClr val="222222"/>
                </a:solidFill>
                <a:latin typeface="Arial" panose="020B0604020202020204" pitchFamily="34" charset="0"/>
              </a:rPr>
              <a:t>    Plan powstania został opracowany przez komendanta Okręgu Warszawskiego AK, </a:t>
            </a:r>
            <a:r>
              <a:rPr lang="pl-PL" dirty="0">
                <a:solidFill>
                  <a:srgbClr val="222222"/>
                </a:solidFill>
                <a:highlight>
                  <a:srgbClr val="C0C0C0"/>
                </a:highlight>
                <a:latin typeface="Arial" panose="020B0604020202020204" pitchFamily="34" charset="0"/>
              </a:rPr>
              <a:t>pułkownika Antoniego Chruściela </a:t>
            </a:r>
            <a:r>
              <a:rPr lang="pl-PL" dirty="0">
                <a:solidFill>
                  <a:srgbClr val="222222"/>
                </a:solidFill>
                <a:latin typeface="Arial" panose="020B0604020202020204" pitchFamily="34" charset="0"/>
              </a:rPr>
              <a:t>„Montera”. Przyjęto w nim założenie, że oddziały polskie będą w stanie prowadzić działania zaczepne przez 2–3 dni, a w razie niekorzystnego obrotu spraw będą mogły wytrwać w obronie maksymalnie przez 14 dni (przy założeniu, że możliwe będzie uzyskanie broni ze zdobyczy i zrzutów). W rzeczywistości </a:t>
            </a:r>
            <a:r>
              <a:rPr lang="pl-PL" dirty="0">
                <a:solidFill>
                  <a:srgbClr val="222222"/>
                </a:solidFill>
                <a:highlight>
                  <a:srgbClr val="C0C0C0"/>
                </a:highlight>
                <a:latin typeface="Arial" panose="020B0604020202020204" pitchFamily="34" charset="0"/>
              </a:rPr>
              <a:t>walki trwały 63 dni.</a:t>
            </a:r>
          </a:p>
          <a:p>
            <a:endParaRPr lang="pl-PL" dirty="0"/>
          </a:p>
        </p:txBody>
      </p:sp>
    </p:spTree>
    <p:extLst>
      <p:ext uri="{BB962C8B-B14F-4D97-AF65-F5344CB8AC3E}">
        <p14:creationId xmlns:p14="http://schemas.microsoft.com/office/powerpoint/2010/main" val="155000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250"/>
                                        <p:tgtEl>
                                          <p:spTgt spid="2"/>
                                        </p:tgtEl>
                                      </p:cBhvr>
                                    </p:animEffect>
                                  </p:childTnLst>
                                </p:cTn>
                              </p:par>
                            </p:childTnLst>
                          </p:cTn>
                        </p:par>
                        <p:par>
                          <p:cTn id="8" fill="hold">
                            <p:stCondLst>
                              <p:cond delay="5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250"/>
                                        <p:tgtEl>
                                          <p:spTgt spid="3">
                                            <p:txEl>
                                              <p:pRg st="0" end="0"/>
                                            </p:txEl>
                                          </p:spTgt>
                                        </p:tgtEl>
                                      </p:cBhvr>
                                    </p:animEffect>
                                  </p:childTnLst>
                                </p:cTn>
                              </p:par>
                            </p:childTnLst>
                          </p:cTn>
                        </p:par>
                        <p:par>
                          <p:cTn id="12" fill="hold">
                            <p:stCondLst>
                              <p:cond delay="10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09EE79-5BEE-4979-8CD1-78DC274E0167}"/>
              </a:ext>
            </a:extLst>
          </p:cNvPr>
          <p:cNvSpPr>
            <a:spLocks noGrp="1"/>
          </p:cNvSpPr>
          <p:nvPr>
            <p:ph type="title"/>
          </p:nvPr>
        </p:nvSpPr>
        <p:spPr>
          <a:xfrm>
            <a:off x="383960" y="250794"/>
            <a:ext cx="10396882" cy="1151965"/>
          </a:xfrm>
        </p:spPr>
        <p:txBody>
          <a:bodyPr/>
          <a:lstStyle/>
          <a:p>
            <a:r>
              <a:rPr lang="pl-PL" dirty="0"/>
              <a:t>Plan burza</a:t>
            </a:r>
          </a:p>
        </p:txBody>
      </p:sp>
      <p:sp>
        <p:nvSpPr>
          <p:cNvPr id="3" name="Symbol zastępczy zawartości 2">
            <a:extLst>
              <a:ext uri="{FF2B5EF4-FFF2-40B4-BE49-F238E27FC236}">
                <a16:creationId xmlns:a16="http://schemas.microsoft.com/office/drawing/2014/main" id="{643B9608-C8D4-447C-9D80-ECF3A53F9D66}"/>
              </a:ext>
            </a:extLst>
          </p:cNvPr>
          <p:cNvSpPr>
            <a:spLocks noGrp="1"/>
          </p:cNvSpPr>
          <p:nvPr>
            <p:ph sz="quarter" idx="13"/>
          </p:nvPr>
        </p:nvSpPr>
        <p:spPr>
          <a:xfrm>
            <a:off x="286283" y="1340528"/>
            <a:ext cx="10659884" cy="3941685"/>
          </a:xfrm>
        </p:spPr>
        <p:txBody>
          <a:bodyPr>
            <a:normAutofit fontScale="77500" lnSpcReduction="20000"/>
          </a:bodyPr>
          <a:lstStyle/>
          <a:p>
            <a:r>
              <a:rPr lang="pl-PL" dirty="0">
                <a:solidFill>
                  <a:srgbClr val="000000"/>
                </a:solidFill>
                <a:latin typeface="Helvetica Neue"/>
              </a:rPr>
              <a:t>Plan "Burza" był głównym planem operacyjnym opracowanym przez Armię Krajową w 1943 roku, gdy Armia Czerwona przekroczyła granice Polski. Realizowany od 1 stycznia 1944 do stycznia roku 1945. Żołnierze AK stwierdzili, że Polacy nie mogą dopuścić do "wyzwolenia" własnego państwa przez Rosję z tego względu, że ZSRR będzie później oczekiwało czegoś w zamian (ziem, uzależnienia Polski od Rosji...). W tym momencie AK przejmuje władze administracyjne w wielu miastach na terenie Polski. Lokalni dowódcy opracowują plan "Burza".</a:t>
            </a:r>
            <a:br>
              <a:rPr lang="pl-PL" dirty="0"/>
            </a:br>
            <a:r>
              <a:rPr lang="pl-PL" dirty="0">
                <a:solidFill>
                  <a:srgbClr val="000000"/>
                </a:solidFill>
                <a:latin typeface="Helvetica Neue"/>
              </a:rPr>
              <a:t>Ofensywa zatrzymuje się na przełomie 1943/1944 roku; rozpoczyna się realizacja planu "Burza". Jednym z pierwszych miast, gdzie wcielono tę strategię w życie, było Wilno. Wzniecono tam powstanie, zmobilizowano partyzantów i przygotowano atak na miasto od zewnątrz. Ze względu na szybkie przemieszczanie się Armii Czerwonej, AK wkroczyła do akcji dobę wcześniej, niż zamierzała. Gdy Armia Czerwona wkracza do Wilna, miło wita AK i zaprasza "na herbatkę", w wyniku której część AK została aresztowana, a kilka tysięcy podoficerów internowanych.</a:t>
            </a:r>
            <a:br>
              <a:rPr lang="pl-PL" dirty="0"/>
            </a:br>
            <a:r>
              <a:rPr lang="pl-PL" dirty="0">
                <a:solidFill>
                  <a:srgbClr val="000000"/>
                </a:solidFill>
                <a:latin typeface="Helvetica Neue"/>
              </a:rPr>
              <a:t>Miasta (lub okręgi), w których zrealizowano plan "Burza„.</a:t>
            </a:r>
            <a:endParaRPr lang="pl-PL" dirty="0"/>
          </a:p>
        </p:txBody>
      </p:sp>
    </p:spTree>
    <p:extLst>
      <p:ext uri="{BB962C8B-B14F-4D97-AF65-F5344CB8AC3E}">
        <p14:creationId xmlns:p14="http://schemas.microsoft.com/office/powerpoint/2010/main" val="403481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ytuł 1">
            <a:extLst>
              <a:ext uri="{FF2B5EF4-FFF2-40B4-BE49-F238E27FC236}">
                <a16:creationId xmlns:a16="http://schemas.microsoft.com/office/drawing/2014/main" id="{724F8C6E-73F1-441D-9196-719D95B549D1}"/>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3600" kern="1200" cap="all" baseline="0" dirty="0">
                <a:solidFill>
                  <a:schemeClr val="accent1"/>
                </a:solidFill>
                <a:effectLst/>
                <a:latin typeface="+mj-lt"/>
                <a:ea typeface="+mj-ea"/>
                <a:cs typeface="+mj-cs"/>
              </a:rPr>
              <a:t>Żołnierze AK podczas </a:t>
            </a:r>
            <a:r>
              <a:rPr lang="en-US" sz="3600" dirty="0"/>
              <a:t>akcji </a:t>
            </a:r>
            <a:r>
              <a:rPr lang="pl-PL" sz="3600" dirty="0"/>
              <a:t>,,burza”</a:t>
            </a:r>
            <a:r>
              <a:rPr lang="en-US" sz="3600" kern="1200" cap="all" baseline="0" dirty="0">
                <a:solidFill>
                  <a:schemeClr val="accent1"/>
                </a:solidFill>
                <a:effectLst/>
                <a:latin typeface="+mj-lt"/>
                <a:ea typeface="+mj-ea"/>
                <a:cs typeface="+mj-cs"/>
              </a:rPr>
              <a:t> w Lublinie, lipiec 1944</a:t>
            </a:r>
          </a:p>
        </p:txBody>
      </p:sp>
      <p:sp>
        <p:nvSpPr>
          <p:cNvPr id="89" name="Rectangle 88">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9/97/Akcja_Burza_w_Lublinie.jpg">
            <a:extLst>
              <a:ext uri="{FF2B5EF4-FFF2-40B4-BE49-F238E27FC236}">
                <a16:creationId xmlns:a16="http://schemas.microsoft.com/office/drawing/2014/main" id="{FD960CC6-AA22-43CE-832D-FB95C801E119}"/>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l="12005" r="15634" b="-1"/>
          <a:stretch/>
        </p:blipFill>
        <p:spPr bwMode="auto">
          <a:xfrm>
            <a:off x="5233311" y="684467"/>
            <a:ext cx="6174771" cy="54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80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4500"/>
                                        <p:tgtEl>
                                          <p:spTgt spid="2"/>
                                        </p:tgtEl>
                                      </p:cBhvr>
                                    </p:animEffect>
                                  </p:childTnLst>
                                </p:cTn>
                              </p:par>
                            </p:childTnLst>
                          </p:cTn>
                        </p:par>
                        <p:par>
                          <p:cTn id="8" fill="hold">
                            <p:stCondLst>
                              <p:cond delay="4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3000" fill="hold"/>
                                        <p:tgtEl>
                                          <p:spTgt spid="1026"/>
                                        </p:tgtEl>
                                        <p:attrNameLst>
                                          <p:attrName>ppt_w</p:attrName>
                                        </p:attrNameLst>
                                      </p:cBhvr>
                                      <p:tavLst>
                                        <p:tav tm="0">
                                          <p:val>
                                            <p:fltVal val="0"/>
                                          </p:val>
                                        </p:tav>
                                        <p:tav tm="100000">
                                          <p:val>
                                            <p:strVal val="#ppt_w"/>
                                          </p:val>
                                        </p:tav>
                                      </p:tavLst>
                                    </p:anim>
                                    <p:anim calcmode="lin" valueType="num">
                                      <p:cBhvr>
                                        <p:cTn id="12" dur="3000" fill="hold"/>
                                        <p:tgtEl>
                                          <p:spTgt spid="1026"/>
                                        </p:tgtEl>
                                        <p:attrNameLst>
                                          <p:attrName>ppt_h</p:attrName>
                                        </p:attrNameLst>
                                      </p:cBhvr>
                                      <p:tavLst>
                                        <p:tav tm="0">
                                          <p:val>
                                            <p:fltVal val="0"/>
                                          </p:val>
                                        </p:tav>
                                        <p:tav tm="100000">
                                          <p:val>
                                            <p:strVal val="#ppt_h"/>
                                          </p:val>
                                        </p:tav>
                                      </p:tavLst>
                                    </p:anim>
                                    <p:animEffect transition="in" filter="fade">
                                      <p:cBhvr>
                                        <p:cTn id="13"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940FAE-9935-42B8-8B76-52CF4438E60C}"/>
              </a:ext>
            </a:extLst>
          </p:cNvPr>
          <p:cNvSpPr>
            <a:spLocks noGrp="1"/>
          </p:cNvSpPr>
          <p:nvPr>
            <p:ph type="title"/>
          </p:nvPr>
        </p:nvSpPr>
        <p:spPr/>
        <p:txBody>
          <a:bodyPr/>
          <a:lstStyle/>
          <a:p>
            <a:r>
              <a:rPr lang="pl-PL" dirty="0"/>
              <a:t>Siły polskie.</a:t>
            </a:r>
          </a:p>
        </p:txBody>
      </p:sp>
      <p:sp>
        <p:nvSpPr>
          <p:cNvPr id="3" name="Symbol zastępczy zawartości 2">
            <a:extLst>
              <a:ext uri="{FF2B5EF4-FFF2-40B4-BE49-F238E27FC236}">
                <a16:creationId xmlns:a16="http://schemas.microsoft.com/office/drawing/2014/main" id="{15661808-2275-4B3B-8673-B974BA6E2C0B}"/>
              </a:ext>
            </a:extLst>
          </p:cNvPr>
          <p:cNvSpPr>
            <a:spLocks noGrp="1"/>
          </p:cNvSpPr>
          <p:nvPr>
            <p:ph sz="quarter" idx="13"/>
          </p:nvPr>
        </p:nvSpPr>
        <p:spPr/>
        <p:txBody>
          <a:bodyPr>
            <a:normAutofit fontScale="85000" lnSpcReduction="20000"/>
          </a:bodyPr>
          <a:lstStyle/>
          <a:p>
            <a:pPr marL="0" indent="0">
              <a:buNone/>
            </a:pPr>
            <a:r>
              <a:rPr lang="pl-PL" dirty="0">
                <a:solidFill>
                  <a:srgbClr val="222222"/>
                </a:solidFill>
                <a:latin typeface="Arial" panose="020B0604020202020204" pitchFamily="34" charset="0"/>
              </a:rPr>
              <a:t>W momencie wybuchu powstania warszawskiego główny ciężar walki z Niemcami wzięły na siebie oddziały Armii Krajowej. Do działań powstańczych przystąpiły wówczas:</a:t>
            </a:r>
          </a:p>
          <a:p>
            <a:r>
              <a:rPr lang="pl-PL" dirty="0">
                <a:solidFill>
                  <a:srgbClr val="222222"/>
                </a:solidFill>
                <a:latin typeface="Arial" panose="020B0604020202020204" pitchFamily="34" charset="0"/>
              </a:rPr>
              <a:t>jednostki Okręgu Warszawskiego AK (siedem obwodów i jeden samodzielny rejon) pod dowództwem pułkownika Antoniego Chruściela ps. „Monter”.</a:t>
            </a:r>
          </a:p>
          <a:p>
            <a:r>
              <a:rPr lang="pl-PL" dirty="0">
                <a:solidFill>
                  <a:srgbClr val="222222"/>
                </a:solidFill>
                <a:latin typeface="Arial" panose="020B0604020202020204" pitchFamily="34" charset="0"/>
              </a:rPr>
              <a:t>jednostki dyspozycyjne Komendy Głównej AK.</a:t>
            </a:r>
          </a:p>
          <a:p>
            <a:r>
              <a:rPr lang="pl-PL" dirty="0">
                <a:solidFill>
                  <a:srgbClr val="222222"/>
                </a:solidFill>
                <a:latin typeface="Arial" panose="020B0604020202020204" pitchFamily="34" charset="0"/>
              </a:rPr>
              <a:t>Generał </a:t>
            </a:r>
            <a:r>
              <a:rPr lang="pl-PL" dirty="0" err="1">
                <a:solidFill>
                  <a:srgbClr val="222222"/>
                </a:solidFill>
                <a:latin typeface="Arial" panose="020B0604020202020204" pitchFamily="34" charset="0"/>
              </a:rPr>
              <a:t>jerzy</a:t>
            </a:r>
            <a:r>
              <a:rPr lang="pl-PL" dirty="0">
                <a:solidFill>
                  <a:srgbClr val="222222"/>
                </a:solidFill>
                <a:latin typeface="Arial" panose="020B0604020202020204" pitchFamily="34" charset="0"/>
              </a:rPr>
              <a:t> Kirchmayer oceniał, że ogólny stan liczebny jednostek AK w Warszawie wynosił ok. 50 tys. zaprzysiężonych żołnierzy (mężczyzn i kobiet) – z czego ok. 45 281 służyło w jednostkach Okręgu Warszawskiego AK, ok. 2300 w szeregach Kedywu, a 2200 w Pułku „Baszta”. </a:t>
            </a:r>
          </a:p>
          <a:p>
            <a:pPr marL="0" indent="0">
              <a:buNone/>
            </a:pPr>
            <a:endParaRPr lang="pl-PL" dirty="0"/>
          </a:p>
        </p:txBody>
      </p:sp>
    </p:spTree>
    <p:extLst>
      <p:ext uri="{BB962C8B-B14F-4D97-AF65-F5344CB8AC3E}">
        <p14:creationId xmlns:p14="http://schemas.microsoft.com/office/powerpoint/2010/main" val="1741173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250"/>
                                        <p:tgtEl>
                                          <p:spTgt spid="2"/>
                                        </p:tgtEl>
                                      </p:cBhvr>
                                    </p:animEffect>
                                  </p:childTnLst>
                                </p:cTn>
                              </p:par>
                            </p:childTnLst>
                          </p:cTn>
                        </p:par>
                        <p:par>
                          <p:cTn id="8" fill="hold">
                            <p:stCondLst>
                              <p:cond delay="425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625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825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1025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839</TotalTime>
  <Words>1227</Words>
  <Application>Microsoft Office PowerPoint</Application>
  <PresentationFormat>Panoramiczny</PresentationFormat>
  <Paragraphs>52</Paragraphs>
  <Slides>20</Slides>
  <Notes>0</Notes>
  <HiddenSlides>0</HiddenSlides>
  <MMClips>1</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20</vt:i4>
      </vt:variant>
    </vt:vector>
  </HeadingPairs>
  <TitlesOfParts>
    <vt:vector size="31" baseType="lpstr">
      <vt:lpstr>Arial</vt:lpstr>
      <vt:lpstr>Bahnschrift Light SemiCondensed</vt:lpstr>
      <vt:lpstr>Blackadder ITC</vt:lpstr>
      <vt:lpstr>Helvetica Neue</vt:lpstr>
      <vt:lpstr>Impact</vt:lpstr>
      <vt:lpstr>Lucida Handwriting</vt:lpstr>
      <vt:lpstr>nerisblack</vt:lpstr>
      <vt:lpstr>Open Sans</vt:lpstr>
      <vt:lpstr>Roboto</vt:lpstr>
      <vt:lpstr>Verdana</vt:lpstr>
      <vt:lpstr>Wydarzenie główne</vt:lpstr>
      <vt:lpstr>75 rocznica wybuchu Powstania Warszawskiego</vt:lpstr>
      <vt:lpstr>Powstanie warszawskie.</vt:lpstr>
      <vt:lpstr>bój o wolną polskę.</vt:lpstr>
      <vt:lpstr>Przyczyny powstania</vt:lpstr>
      <vt:lpstr>Decyzja o powstaniu.</vt:lpstr>
      <vt:lpstr>Przebieg powstania</vt:lpstr>
      <vt:lpstr>Plan burza</vt:lpstr>
      <vt:lpstr>Żołnierze AK podczas akcji ,,burza” w Lublinie, lipiec 1944</vt:lpstr>
      <vt:lpstr>Siły polskie.</vt:lpstr>
      <vt:lpstr>Uzbrojenie.</vt:lpstr>
      <vt:lpstr>Prezentacja programu PowerPoint</vt:lpstr>
      <vt:lpstr>Udział obcokrajowców w walkach po stronie powstańców.</vt:lpstr>
      <vt:lpstr>Sanitariuszki</vt:lpstr>
      <vt:lpstr>,,Jacek” i ,,Placek”- Józef i Zygmunt przewłoccy.</vt:lpstr>
      <vt:lpstr>,,Morro”- Andzrej Romocki</vt:lpstr>
      <vt:lpstr>,,Baśka bomba’’- barbara matys-wysiadecka. </vt:lpstr>
      <vt:lpstr>Zakończenie powsatnia warszawskiego</vt:lpstr>
      <vt:lpstr>szacunek dla żołnierzy powstania.</vt:lpstr>
      <vt:lpstr>Prezentacja programu PowerPoint</vt:lpstr>
      <vt:lpstr>Dziękuję za poświęcenie uwagi.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 rocznica wybuchu Powstania Warszawskiego</dc:title>
  <dc:creator>Wojtek B</dc:creator>
  <cp:lastModifiedBy>Wojtek B</cp:lastModifiedBy>
  <cp:revision>37</cp:revision>
  <dcterms:created xsi:type="dcterms:W3CDTF">2019-11-05T18:09:29Z</dcterms:created>
  <dcterms:modified xsi:type="dcterms:W3CDTF">2019-11-06T15:49:56Z</dcterms:modified>
</cp:coreProperties>
</file>