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84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5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3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3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7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8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1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3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0E3D-45F1-41DC-A3DD-0EA0464F0BF2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D31DBA-E49C-4883-9145-E01C5679E4A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49456C-961D-4C0B-B9EE-FD2B05DED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Słownik Terminów Żydowskich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6B0B76E-BB34-4BCE-899C-23301FDA5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Religia i zwyczaje</a:t>
            </a:r>
          </a:p>
        </p:txBody>
      </p:sp>
    </p:spTree>
    <p:extLst>
      <p:ext uri="{BB962C8B-B14F-4D97-AF65-F5344CB8AC3E}">
        <p14:creationId xmlns:p14="http://schemas.microsoft.com/office/powerpoint/2010/main" val="168801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2D1E00-FB25-4258-9F0E-2C50BDE6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1B17DE-F63F-4115-9DD7-9BFD27E83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/>
              <a:t>Jidysz</a:t>
            </a:r>
            <a:r>
              <a:rPr lang="pl-PL" sz="1800" dirty="0"/>
              <a:t> (</a:t>
            </a:r>
            <a:r>
              <a:rPr lang="he-IL" sz="1800" dirty="0"/>
              <a:t>ייִדיש</a:t>
            </a:r>
            <a:r>
              <a:rPr lang="pl-PL" sz="1800" dirty="0"/>
              <a:t>) – język, którym posługiwała się̨ większość́ Żydów </a:t>
            </a:r>
            <a:r>
              <a:rPr lang="pl-PL" sz="1800" dirty="0" err="1"/>
              <a:t>aszkenazyjskich</a:t>
            </a:r>
            <a:r>
              <a:rPr lang="pl-PL" sz="1800" dirty="0"/>
              <a:t> do II wojny światowej. Powstał w średniowieczu na podłożu dialektów zachodnio-środkowo-niemieckich z dodatkiem elementów aramejsko -hebrajskich, romańskich i słowiańskich. Zapisywany alfabetem hebrajskim.</a:t>
            </a:r>
          </a:p>
          <a:p>
            <a:r>
              <a:rPr lang="pl-PL" sz="1800" b="1" dirty="0" err="1"/>
              <a:t>Jom</a:t>
            </a:r>
            <a:r>
              <a:rPr lang="pl-PL" sz="1800" b="1" dirty="0"/>
              <a:t> </a:t>
            </a:r>
            <a:r>
              <a:rPr lang="pl-PL" sz="1800" b="1" dirty="0" err="1"/>
              <a:t>Kipur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יום כיפור</a:t>
            </a:r>
            <a:r>
              <a:rPr lang="pl-PL" sz="1800" dirty="0"/>
              <a:t>)– (Dzień́ Pojednania) – obchodzony dziesiątego dnia miesiąca </a:t>
            </a:r>
            <a:r>
              <a:rPr lang="pl-PL" sz="1800" dirty="0" err="1"/>
              <a:t>tiszri</a:t>
            </a:r>
            <a:r>
              <a:rPr lang="pl-PL" sz="1800" dirty="0"/>
              <a:t>. Według tradycji, los każdego człowieka, który nie został jednoznacznie określony w </a:t>
            </a:r>
            <a:r>
              <a:rPr lang="pl-PL" sz="1800" dirty="0" err="1"/>
              <a:t>Rosz</a:t>
            </a:r>
            <a:r>
              <a:rPr lang="pl-PL" sz="1800" dirty="0"/>
              <a:t> </a:t>
            </a:r>
            <a:r>
              <a:rPr lang="pl-PL" sz="1800" dirty="0" err="1"/>
              <a:t>Haszana</a:t>
            </a:r>
            <a:r>
              <a:rPr lang="pl-PL" sz="1800" dirty="0"/>
              <a:t> rozstrzyga się̨ właśnie w </a:t>
            </a:r>
            <a:r>
              <a:rPr lang="pl-PL" sz="1800" dirty="0" err="1"/>
              <a:t>Jom</a:t>
            </a:r>
            <a:r>
              <a:rPr lang="pl-PL" sz="1800" dirty="0"/>
              <a:t> </a:t>
            </a:r>
            <a:r>
              <a:rPr lang="pl-PL" sz="1800" dirty="0" err="1"/>
              <a:t>Kipur</a:t>
            </a:r>
            <a:r>
              <a:rPr lang="pl-PL" sz="18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972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987C42-29A9-4531-93AF-8A73884A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ADFABC-4A4F-4A00-9424-F29B1E27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Kabała</a:t>
            </a:r>
            <a:r>
              <a:rPr lang="pl-PL" sz="1800" dirty="0"/>
              <a:t> (</a:t>
            </a:r>
            <a:r>
              <a:rPr lang="he-IL" sz="1800" dirty="0"/>
              <a:t>קאַבאַל</a:t>
            </a:r>
            <a:r>
              <a:rPr lang="pl-PL" sz="1800" dirty="0"/>
              <a:t>) – tradycyjnie i najczęściej używany termin na określenie tajemnych nauk judaizmu i mistyki żydowskiej. W XIII w. ukazało się̨ podstawowe dzieło kabały – Zohar.</a:t>
            </a:r>
          </a:p>
          <a:p>
            <a:r>
              <a:rPr lang="pl-PL" sz="1800" b="1" dirty="0" err="1"/>
              <a:t>Kaddisz</a:t>
            </a:r>
            <a:r>
              <a:rPr lang="pl-PL" sz="1800" dirty="0"/>
              <a:t> ( </a:t>
            </a:r>
            <a:r>
              <a:rPr lang="he-IL" sz="1800" dirty="0"/>
              <a:t>קאַדדיש</a:t>
            </a:r>
            <a:r>
              <a:rPr lang="pl-PL" sz="1800" dirty="0"/>
              <a:t>) – modlitwa aramejska głosząca chwałę̨ Boga, zaznaczająca przerwę̨ między częściami nabożeństwa w synagodze i odmawiana przez żałobników. Do jej odmówienia wymagana jest obecność́ co najmniej dziesięciu mężczyzn.</a:t>
            </a:r>
          </a:p>
        </p:txBody>
      </p:sp>
    </p:spTree>
    <p:extLst>
      <p:ext uri="{BB962C8B-B14F-4D97-AF65-F5344CB8AC3E}">
        <p14:creationId xmlns:p14="http://schemas.microsoft.com/office/powerpoint/2010/main" val="230025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A9E237-BD19-4B63-8EC3-B6E5B91D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C6FE24-E9FC-4BDC-B97F-6C23BEEE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Kalendarz hebrajski</a:t>
            </a:r>
            <a:r>
              <a:rPr lang="pl-PL" sz="1800" dirty="0"/>
              <a:t> – </a:t>
            </a:r>
            <a:r>
              <a:rPr lang="pl-PL" sz="1800" dirty="0" err="1"/>
              <a:t>księż̇ycowo-słoneczny</a:t>
            </a:r>
            <a:r>
              <a:rPr lang="pl-PL" sz="1800" dirty="0"/>
              <a:t> oparty na roku księżycowym liczącym 354 dni. W celu wyrównania różnicy stosunku do roku słonecznego, dodaje się co 2 lub 3 dodatkowy trzynasty miesiąc przestępny (zw. drugim </a:t>
            </a:r>
            <a:r>
              <a:rPr lang="pl-PL" sz="1800" dirty="0" err="1"/>
              <a:t>adar</a:t>
            </a:r>
            <a:r>
              <a:rPr lang="pl-PL" sz="1800" dirty="0"/>
              <a:t>), co powoduje, że poszczególne miesiące przypadają o tej samej porze roku. Dzieli się na 12 miesięcy rozpoczynających się od nowiu księżycowego, liczących po 29 lub 30 dni. Rok religijny rozpoczyna się jesienią pierwszego dnia miesiąca </a:t>
            </a:r>
            <a:r>
              <a:rPr lang="pl-PL" sz="1800" dirty="0" err="1"/>
              <a:t>tiszri</a:t>
            </a:r>
            <a:r>
              <a:rPr lang="pl-PL" sz="1800" dirty="0"/>
              <a:t>. Nazwy miesięcy wywodzą się z tradycji babilońskiej. Pełny cykl kalendarza zamyka się w okresie 12 lat.</a:t>
            </a:r>
          </a:p>
          <a:p>
            <a:r>
              <a:rPr lang="pl-PL" sz="1800" b="1" dirty="0"/>
              <a:t>Kantor</a:t>
            </a:r>
            <a:r>
              <a:rPr lang="pl-PL" sz="1800" dirty="0"/>
              <a:t> ( </a:t>
            </a:r>
            <a:r>
              <a:rPr lang="he-IL" sz="1800" dirty="0"/>
              <a:t>קראַנטקייַט וועקסל</a:t>
            </a:r>
            <a:r>
              <a:rPr lang="pl-PL" sz="1800" dirty="0"/>
              <a:t>) – śpiewak prowadzący modlitwy w synagodze.</a:t>
            </a:r>
          </a:p>
        </p:txBody>
      </p:sp>
    </p:spTree>
    <p:extLst>
      <p:ext uri="{BB962C8B-B14F-4D97-AF65-F5344CB8AC3E}">
        <p14:creationId xmlns:p14="http://schemas.microsoft.com/office/powerpoint/2010/main" val="199538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0A45D2-4F23-4ADF-A8C0-BCC12310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8D2F72-35C9-48CC-B99A-76EA705EF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Kaszer</a:t>
            </a:r>
            <a:r>
              <a:rPr lang="pl-PL" sz="1800" dirty="0"/>
              <a:t> ( </a:t>
            </a:r>
            <a:r>
              <a:rPr lang="he-IL" sz="1800" dirty="0"/>
              <a:t>קאַסזער</a:t>
            </a:r>
            <a:r>
              <a:rPr lang="pl-PL" sz="1800" dirty="0"/>
              <a:t>) – (odpowiedni, zdatny) – stąd koszerny, w rozumieniu rytualnym, słowo określające zdolność́ pewnych rzeczy, przedmiotów do stosowania ich, posługiwania się̨ nimi a także prawidłowość́ wykonania pewnych czynności, rytuałów i ceremonii.</a:t>
            </a:r>
          </a:p>
          <a:p>
            <a:r>
              <a:rPr lang="pl-PL" sz="1800" b="1" dirty="0" err="1"/>
              <a:t>Kibbuc</a:t>
            </a:r>
            <a:r>
              <a:rPr lang="pl-PL" sz="1800" dirty="0"/>
              <a:t> ( </a:t>
            </a:r>
            <a:r>
              <a:rPr lang="he-IL" sz="1800" dirty="0"/>
              <a:t>קיבבוק</a:t>
            </a:r>
            <a:r>
              <a:rPr lang="pl-PL" sz="1800" dirty="0"/>
              <a:t>) – wspólnota wiejska w Izraelu, zorganizowana na zasadach socjalistycznych.</a:t>
            </a:r>
          </a:p>
          <a:p>
            <a:r>
              <a:rPr lang="pl-PL" sz="1800" b="1" dirty="0"/>
              <a:t>Kirkut</a:t>
            </a:r>
            <a:r>
              <a:rPr lang="pl-PL" sz="1800" dirty="0"/>
              <a:t> ( </a:t>
            </a:r>
            <a:r>
              <a:rPr lang="he-IL" sz="1800" dirty="0"/>
              <a:t>בייס-וילעם</a:t>
            </a:r>
            <a:r>
              <a:rPr lang="pl-PL" sz="1800" dirty="0"/>
              <a:t>) – cmentarz żydowski.</a:t>
            </a:r>
          </a:p>
          <a:p>
            <a:r>
              <a:rPr lang="pl-PL" sz="1800" b="1" dirty="0"/>
              <a:t>Kitel</a:t>
            </a:r>
            <a:r>
              <a:rPr lang="pl-PL" sz="1800" dirty="0"/>
              <a:t> (</a:t>
            </a:r>
            <a:r>
              <a:rPr lang="he-IL" sz="1800" dirty="0"/>
              <a:t>קוילעלדיק</a:t>
            </a:r>
            <a:r>
              <a:rPr lang="pl-PL" sz="1800" dirty="0"/>
              <a:t>) – biała szata noszona dawniej w każdy szabat i z okazji większych uroczystości przez głowę̨ rodziny oraz przez pana młodego podczas ceremonii ślubnej, służy również̇ jako okrycie, w którym grzebie się̨ zmarłych.</a:t>
            </a:r>
          </a:p>
        </p:txBody>
      </p:sp>
    </p:spTree>
    <p:extLst>
      <p:ext uri="{BB962C8B-B14F-4D97-AF65-F5344CB8AC3E}">
        <p14:creationId xmlns:p14="http://schemas.microsoft.com/office/powerpoint/2010/main" val="397240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525878-9087-47F5-ABF1-E18FDC57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EF36FC7-33CF-43DE-B906-33B00DAA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Kohen</a:t>
            </a:r>
            <a:r>
              <a:rPr lang="pl-PL" dirty="0"/>
              <a:t> ( </a:t>
            </a:r>
            <a:r>
              <a:rPr lang="he-IL" dirty="0"/>
              <a:t>הכהן</a:t>
            </a:r>
            <a:r>
              <a:rPr lang="pl-PL" dirty="0"/>
              <a:t>) – kapłański potomek z rodu kapłanów Świątyni Jerozolimskiej.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9EC146A-E51F-4CA1-8B83-F04740FA82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1553" y="2015732"/>
            <a:ext cx="2208665" cy="361259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D0820DC-741C-4FB9-88A8-3D5AB6178C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2469" y="2746713"/>
            <a:ext cx="4564858" cy="30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0AFB68-6A3B-4592-9CF6-21DBA5EB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FD8582-D3B6-4351-B58D-2623416F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/>
              <a:t>Maca</a:t>
            </a:r>
            <a:r>
              <a:rPr lang="pl-PL" sz="1800" dirty="0"/>
              <a:t> ( </a:t>
            </a:r>
            <a:r>
              <a:rPr lang="he-IL" sz="1800" dirty="0"/>
              <a:t>אַזימע</a:t>
            </a:r>
            <a:r>
              <a:rPr lang="pl-PL" sz="1800" dirty="0"/>
              <a:t>) – okrągły suchy placek pieczony ze specjalnie przygotowanej mąki i wystudzonej wody, bez dodatku soli i innych przypraw. Nakaz religijnego spożywania macy obowiązuje w czasie świętą </a:t>
            </a:r>
            <a:r>
              <a:rPr lang="pl-PL" sz="1800" dirty="0" err="1"/>
              <a:t>Pesach</a:t>
            </a:r>
            <a:r>
              <a:rPr lang="pl-PL" sz="1800" dirty="0"/>
              <a:t>, zwanego też świętem Mac lub Świętem Przaśników.</a:t>
            </a:r>
          </a:p>
          <a:p>
            <a:r>
              <a:rPr lang="pl-PL" sz="1800" b="1" dirty="0"/>
              <a:t>Macewa </a:t>
            </a:r>
            <a:r>
              <a:rPr lang="pl-PL" sz="1800" dirty="0"/>
              <a:t>( </a:t>
            </a:r>
            <a:r>
              <a:rPr lang="he-IL" sz="1800" dirty="0"/>
              <a:t>מאַטזעוואַ</a:t>
            </a:r>
            <a:r>
              <a:rPr lang="pl-PL" sz="1800" dirty="0"/>
              <a:t>) – (pomnik, nagrobek, postument) – rodzaj nagrobku utworzonego przez pionowo ustawioną płytę̨ kamienną o prostokątnym, trójkątnym lub półkolistym zwieńczeniu, pokrytą inskrypcją, często zdobioną symbolicznymi płaskorzeźbami, obrazującymi pochodzenie, przymioty czy imię̨ zmarłego.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48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8A4E3B-8DF3-4D8C-8245-3D76C325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2D9E87-46F0-4E04-AED9-A54646670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 err="1"/>
              <a:t>Magen</a:t>
            </a:r>
            <a:r>
              <a:rPr lang="pl-PL" sz="1800" b="1" dirty="0"/>
              <a:t> Dawid </a:t>
            </a:r>
            <a:r>
              <a:rPr lang="pl-PL" sz="1800" dirty="0"/>
              <a:t>( </a:t>
            </a:r>
            <a:r>
              <a:rPr lang="he-IL" sz="1800" dirty="0"/>
              <a:t>דייוויד ס שילד</a:t>
            </a:r>
            <a:r>
              <a:rPr lang="pl-PL" sz="1800" dirty="0"/>
              <a:t>)– (tarcza Dawida) – sześcioramienna gwiazda, powstała z dwóch nałożonych na siebie trójkątów równobocznych; oficjalnym symbolem judaizmu stała się̨ dopiero w XVII w. W 1897 r. Światowa Organizacja Syjonistyczna uznała ten symbol za swój znak, a później umieszczono go także na fladze państwa Izrael.</a:t>
            </a:r>
          </a:p>
          <a:p>
            <a:r>
              <a:rPr lang="pl-PL" sz="1800" b="1" dirty="0" err="1"/>
              <a:t>Małamed</a:t>
            </a:r>
            <a:r>
              <a:rPr lang="pl-PL" sz="1800" dirty="0"/>
              <a:t> ( </a:t>
            </a:r>
            <a:r>
              <a:rPr lang="he-IL" sz="1800" dirty="0"/>
              <a:t>מאַלאַמעד</a:t>
            </a:r>
            <a:r>
              <a:rPr lang="pl-PL" sz="1800" dirty="0"/>
              <a:t>) – nauczyciel w chederze.</a:t>
            </a:r>
          </a:p>
          <a:p>
            <a:r>
              <a:rPr lang="pl-PL" sz="1800" b="1" dirty="0"/>
              <a:t>Menora</a:t>
            </a:r>
            <a:r>
              <a:rPr lang="pl-PL" sz="1800" dirty="0"/>
              <a:t> ( </a:t>
            </a:r>
            <a:r>
              <a:rPr lang="he-IL" sz="1800" dirty="0"/>
              <a:t>מענאָראַה</a:t>
            </a:r>
            <a:r>
              <a:rPr lang="pl-PL" sz="1800" dirty="0"/>
              <a:t>) – świecznik ośmioramienny, używany w czasie świąt Chanuka. Jest jednym z symboli Świątyni Jerozolimskiej i judaizmu.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F08A96-58B7-408A-B068-748343D9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C3A754F-177F-44E9-BD74-7E4485AB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pl-PL" sz="1800" b="1" dirty="0" err="1"/>
              <a:t>Midrasz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מדרש</a:t>
            </a:r>
            <a:r>
              <a:rPr lang="pl-PL" sz="1800" dirty="0"/>
              <a:t>) – (od czas. </a:t>
            </a:r>
            <a:r>
              <a:rPr lang="pl-PL" sz="1800" dirty="0" err="1"/>
              <a:t>darasz</a:t>
            </a:r>
            <a:r>
              <a:rPr lang="pl-PL" sz="1800" dirty="0"/>
              <a:t> – studiować́, nauczać́, wyjaśniać́) – komentarz do ksiąg biblijnych, ułożony w formie przypowieści, również̇ metoda interpretacji zagadnień́ prawnych.</a:t>
            </a:r>
          </a:p>
          <a:p>
            <a:r>
              <a:rPr lang="pl-PL" sz="1800" b="1" dirty="0" err="1"/>
              <a:t>Mincha</a:t>
            </a:r>
            <a:r>
              <a:rPr lang="pl-PL" sz="1800" dirty="0"/>
              <a:t> ( </a:t>
            </a:r>
            <a:r>
              <a:rPr lang="he-IL" sz="1800" dirty="0"/>
              <a:t>מינטשאַ</a:t>
            </a:r>
            <a:r>
              <a:rPr lang="pl-PL" sz="1800" dirty="0"/>
              <a:t>) – modły odmawiane o dowolnej porze po południu przed zachodem słońca.</a:t>
            </a:r>
          </a:p>
          <a:p>
            <a:r>
              <a:rPr lang="pl-PL" sz="1800" b="1" dirty="0" err="1"/>
              <a:t>Minjan</a:t>
            </a:r>
            <a:r>
              <a:rPr lang="pl-PL" sz="1800" dirty="0"/>
              <a:t> ( </a:t>
            </a:r>
            <a:r>
              <a:rPr lang="he-IL" sz="1800" dirty="0"/>
              <a:t>מיניאַן</a:t>
            </a:r>
            <a:r>
              <a:rPr lang="pl-PL" sz="1800" dirty="0"/>
              <a:t>) – zgromadzenie złożone z dziesięciu Żydów płci męskiej powyżej 13 roku życia, niezbędne do odprawiania publicznych modłów w synagodze i niektórych ceremonii religijnych np. odczytania Tory, odmówienia modlitwy za zmarłych.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03CFBD-E734-49F6-8557-C37ECDB9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5A185D-3B3A-4CCE-946F-0CB49D69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900" b="1" dirty="0"/>
              <a:t>Miszna</a:t>
            </a:r>
            <a:r>
              <a:rPr lang="pl-PL" sz="1900" dirty="0"/>
              <a:t> ( </a:t>
            </a:r>
            <a:r>
              <a:rPr lang="he-IL" sz="1900" dirty="0"/>
              <a:t>מישנאַ</a:t>
            </a:r>
            <a:r>
              <a:rPr lang="pl-PL" sz="1900" dirty="0"/>
              <a:t>) – kodeks prawny, dzieło stanowiące zbiór nauk prawnych judaizmu, przez setki lat przekazywanych ustnie, będących podmiotem badań wielu pokoleń́ uczonych. Kodyfikatorem ostatecznej wersji Miszny był </a:t>
            </a:r>
            <a:r>
              <a:rPr lang="pl-PL" sz="1900" dirty="0" err="1"/>
              <a:t>Tannaita</a:t>
            </a:r>
            <a:r>
              <a:rPr lang="pl-PL" sz="1900" dirty="0"/>
              <a:t>, </a:t>
            </a:r>
            <a:r>
              <a:rPr lang="pl-PL" sz="1900" dirty="0" err="1"/>
              <a:t>rabi</a:t>
            </a:r>
            <a:r>
              <a:rPr lang="pl-PL" sz="1900" dirty="0"/>
              <a:t> Jehuda ha Nasi.</a:t>
            </a:r>
          </a:p>
          <a:p>
            <a:r>
              <a:rPr lang="pl-PL" sz="1900" b="1" dirty="0" err="1"/>
              <a:t>Mizrachi</a:t>
            </a:r>
            <a:r>
              <a:rPr lang="pl-PL" sz="1900" dirty="0"/>
              <a:t> ( </a:t>
            </a:r>
            <a:r>
              <a:rPr lang="he-IL" sz="1900" dirty="0"/>
              <a:t>מיזראַטשי</a:t>
            </a:r>
            <a:r>
              <a:rPr lang="pl-PL" sz="1900" dirty="0"/>
              <a:t>) – (hebr. „wschodni”) tutaj organizacja syjonistów-ortodoksów uprawiała politykę̨ </a:t>
            </a:r>
            <a:r>
              <a:rPr lang="pl-PL" sz="1900" dirty="0" err="1"/>
              <a:t>narodowożydowską</a:t>
            </a:r>
            <a:r>
              <a:rPr lang="pl-PL" sz="1900" dirty="0"/>
              <a:t> w duchu religijnym i syjonistycznym, propagując jednocześnie ideę modernizowania kultury żydowskiej na zasadach religijnych oraz akceptację świeckiej kultury nowoczesnej.</a:t>
            </a:r>
          </a:p>
          <a:p>
            <a:r>
              <a:rPr lang="pl-PL" sz="1900" b="1" dirty="0" err="1"/>
              <a:t>Mohel</a:t>
            </a:r>
            <a:r>
              <a:rPr lang="pl-PL" sz="1900" b="1" dirty="0"/>
              <a:t> </a:t>
            </a:r>
            <a:r>
              <a:rPr lang="pl-PL" sz="1900" dirty="0"/>
              <a:t>( </a:t>
            </a:r>
            <a:r>
              <a:rPr lang="he-IL" sz="1900" dirty="0"/>
              <a:t>מאָהעל</a:t>
            </a:r>
            <a:r>
              <a:rPr lang="pl-PL" sz="1900" dirty="0"/>
              <a:t>) – mężczyzna dokonujący rytualnego aktu obrzezania.</a:t>
            </a:r>
          </a:p>
          <a:p>
            <a:r>
              <a:rPr lang="pl-PL" sz="1900" b="1" dirty="0"/>
              <a:t>Mykwa</a:t>
            </a:r>
            <a:r>
              <a:rPr lang="pl-PL" sz="1900" dirty="0"/>
              <a:t> ( </a:t>
            </a:r>
            <a:r>
              <a:rPr lang="he-IL" sz="1900" dirty="0"/>
              <a:t>מיקוואַה</a:t>
            </a:r>
            <a:r>
              <a:rPr lang="pl-PL" sz="1900" dirty="0"/>
              <a:t>) – basen z wodą służący do rytualnych oczyszczeń ludzi i sprzętów. Powinna umożliwiać́ całkowity zanurzenie ciała. Pierwotnie zawierała źródło wody naturalnej.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10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974D56-6B7D-49D7-B08D-5681B6C3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097FA31-3275-434C-8370-CB4D9D4E8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 err="1"/>
              <a:t>Pesach</a:t>
            </a:r>
            <a:r>
              <a:rPr lang="pl-PL" sz="1800" dirty="0"/>
              <a:t> ( </a:t>
            </a:r>
            <a:r>
              <a:rPr lang="he-IL" sz="1800" dirty="0"/>
              <a:t>פסח</a:t>
            </a:r>
            <a:r>
              <a:rPr lang="pl-PL" sz="1800" dirty="0"/>
              <a:t>) – święto wiosenne obchodzone w miesiącu </a:t>
            </a:r>
            <a:r>
              <a:rPr lang="pl-PL" sz="1800" dirty="0" err="1"/>
              <a:t>nisan</a:t>
            </a:r>
            <a:r>
              <a:rPr lang="pl-PL" sz="1800" dirty="0"/>
              <a:t> na pamiątkę̨ wyjścia Żydów z Egiptu. Rozpoczyna się̨ wieczerzą paschalną zwaną Seder mającą ściśle określony porządek.</a:t>
            </a:r>
          </a:p>
          <a:p>
            <a:r>
              <a:rPr lang="pl-PL" sz="1800" b="1" dirty="0" err="1"/>
              <a:t>Pinkas</a:t>
            </a:r>
            <a:r>
              <a:rPr lang="pl-PL" sz="1800" dirty="0"/>
              <a:t> ( </a:t>
            </a:r>
            <a:r>
              <a:rPr lang="he-IL" sz="1800" dirty="0"/>
              <a:t>פּינקאַס</a:t>
            </a:r>
            <a:r>
              <a:rPr lang="pl-PL" sz="1800" dirty="0"/>
              <a:t>) – księga pamiątkowa.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7490DFF-9841-4F34-AE70-607253B39D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2662" y="2767450"/>
            <a:ext cx="2179568" cy="30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76931D-75A0-4BC9-8254-28ED5EC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1876EBA-A689-4119-9242-FB6B0AAD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100" b="1" dirty="0">
                <a:latin typeface="+mj-lt"/>
              </a:rPr>
              <a:t>Afikoman</a:t>
            </a:r>
            <a:r>
              <a:rPr lang="pl-PL" sz="2100" dirty="0">
                <a:latin typeface="+mj-lt"/>
              </a:rPr>
              <a:t> (</a:t>
            </a:r>
            <a:r>
              <a:rPr lang="he-IL" sz="2100" dirty="0">
                <a:latin typeface="+mj-lt"/>
              </a:rPr>
              <a:t>אַפיקאָמאַן</a:t>
            </a:r>
            <a:r>
              <a:rPr lang="pl-PL" sz="2100" dirty="0">
                <a:latin typeface="+mj-lt"/>
              </a:rPr>
              <a:t>) </a:t>
            </a:r>
            <a:r>
              <a:rPr lang="he-IL" sz="2100" dirty="0">
                <a:latin typeface="+mj-lt"/>
              </a:rPr>
              <a:t>ַ</a:t>
            </a:r>
            <a:r>
              <a:rPr lang="pl-PL" sz="2100" dirty="0">
                <a:latin typeface="+mj-lt"/>
              </a:rPr>
              <a:t>– </a:t>
            </a:r>
            <a:r>
              <a:rPr lang="pl-PL" sz="2100" dirty="0" smtClean="0">
                <a:latin typeface="+mj-lt"/>
              </a:rPr>
              <a:t>tak nazywano ostatni </a:t>
            </a:r>
            <a:r>
              <a:rPr lang="pl-PL" sz="2100" dirty="0">
                <a:latin typeface="+mj-lt"/>
              </a:rPr>
              <a:t>kawałek chleba przaśnego, spożywanego w czasie wieczerzy paschalnej.</a:t>
            </a:r>
          </a:p>
          <a:p>
            <a:r>
              <a:rPr lang="pl-PL" sz="2100" b="1" dirty="0">
                <a:latin typeface="+mj-lt"/>
              </a:rPr>
              <a:t>Aron Ha – Kodesz </a:t>
            </a:r>
            <a:r>
              <a:rPr lang="pl-PL" sz="2100" dirty="0">
                <a:latin typeface="+mj-lt"/>
              </a:rPr>
              <a:t>(</a:t>
            </a:r>
            <a:r>
              <a:rPr lang="he-IL" sz="2100" dirty="0">
                <a:latin typeface="+mj-lt"/>
              </a:rPr>
              <a:t>ארון הכהן</a:t>
            </a:r>
            <a:r>
              <a:rPr lang="pl-PL" sz="2100" dirty="0">
                <a:latin typeface="+mj-lt"/>
              </a:rPr>
              <a:t>) – </a:t>
            </a:r>
            <a:r>
              <a:rPr lang="pl-PL" sz="2100" dirty="0" smtClean="0">
                <a:latin typeface="+mj-lt"/>
              </a:rPr>
              <a:t>święta skrzynia, czy też </a:t>
            </a:r>
            <a:r>
              <a:rPr lang="pl-PL" sz="2100" dirty="0">
                <a:latin typeface="+mj-lt"/>
              </a:rPr>
              <a:t>Arką Przymierza, w synagodze </a:t>
            </a:r>
            <a:r>
              <a:rPr lang="pl-PL" sz="2100" dirty="0" smtClean="0">
                <a:latin typeface="+mj-lt"/>
              </a:rPr>
              <a:t>natomiast szafa </a:t>
            </a:r>
            <a:r>
              <a:rPr lang="pl-PL" sz="2100" dirty="0">
                <a:latin typeface="+mj-lt"/>
              </a:rPr>
              <a:t>ołtarzowa, </a:t>
            </a:r>
            <a:r>
              <a:rPr lang="pl-PL" sz="2100" dirty="0" smtClean="0">
                <a:latin typeface="+mj-lt"/>
              </a:rPr>
              <a:t>zwykle wbudowana we wschodnią ścianę, wskazującą symbolicznie kierunek Jerozolimy, w </a:t>
            </a:r>
            <a:r>
              <a:rPr lang="pl-PL" sz="2100" dirty="0">
                <a:latin typeface="+mj-lt"/>
              </a:rPr>
              <a:t>której </a:t>
            </a:r>
            <a:r>
              <a:rPr lang="pl-PL" sz="2100" dirty="0" smtClean="0">
                <a:latin typeface="+mj-lt"/>
              </a:rPr>
              <a:t>przechowuje się zwoje Tory. Otwiera </a:t>
            </a:r>
            <a:r>
              <a:rPr lang="pl-PL" sz="2100" dirty="0">
                <a:latin typeface="+mj-lt"/>
              </a:rPr>
              <a:t>się̨ ją podczas ważniejszych modlitw.</a:t>
            </a:r>
          </a:p>
          <a:p>
            <a:r>
              <a:rPr lang="pl-PL" sz="2100" b="1" dirty="0">
                <a:latin typeface="+mj-lt"/>
              </a:rPr>
              <a:t>Aszkenazim</a:t>
            </a:r>
            <a:r>
              <a:rPr lang="pl-PL" sz="2100" dirty="0">
                <a:latin typeface="+mj-lt"/>
              </a:rPr>
              <a:t> (</a:t>
            </a:r>
            <a:r>
              <a:rPr lang="he-IL" sz="2100" dirty="0">
                <a:latin typeface="+mj-lt"/>
              </a:rPr>
              <a:t>אַסזעקאַניזם</a:t>
            </a:r>
            <a:r>
              <a:rPr lang="pl-PL" sz="2100" dirty="0">
                <a:latin typeface="+mj-lt"/>
              </a:rPr>
              <a:t>) – aszkenazyjczycy, od słowa Aszkenasz, jakim w średniowieczu nazywano Niemcy, określenie stosowane wobec Żydów Środkowej i Wschodniej Europy, których łączył wspólny język – jidysz. Obecnie termin ten zwykle odnosi się̨ do Żydów pochodzenia europejskiego, w odróżnieniu od Żydów z krajów orientalnych.</a:t>
            </a:r>
          </a:p>
          <a:p>
            <a:r>
              <a:rPr lang="pl-PL" sz="2100" b="1" dirty="0">
                <a:latin typeface="+mj-lt"/>
              </a:rPr>
              <a:t>Azkara</a:t>
            </a:r>
            <a:r>
              <a:rPr lang="pl-PL" sz="2100" dirty="0">
                <a:latin typeface="+mj-lt"/>
              </a:rPr>
              <a:t> (</a:t>
            </a:r>
            <a:r>
              <a:rPr lang="he-IL" sz="2100" dirty="0">
                <a:latin typeface="+mj-lt"/>
              </a:rPr>
              <a:t>געשווינד</a:t>
            </a:r>
            <a:r>
              <a:rPr lang="pl-PL" sz="2100" dirty="0">
                <a:latin typeface="+mj-lt"/>
              </a:rPr>
              <a:t>) - spotkanie poświęcone ofiarom zagłady.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4644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465546-994C-4515-9B1E-3DC8159C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DB5148-2DE2-44B7-A8A6-28064973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Purim</a:t>
            </a:r>
            <a:r>
              <a:rPr lang="pl-PL" sz="1800" dirty="0"/>
              <a:t> ( </a:t>
            </a:r>
            <a:r>
              <a:rPr lang="he-IL" sz="1800" dirty="0"/>
              <a:t>פּורים</a:t>
            </a:r>
            <a:r>
              <a:rPr lang="pl-PL" sz="1800" dirty="0"/>
              <a:t>) - (losy) święto radości obchodzone w miesiącu </a:t>
            </a:r>
            <a:r>
              <a:rPr lang="pl-PL" sz="1800" dirty="0" err="1"/>
              <a:t>adar</a:t>
            </a:r>
            <a:r>
              <a:rPr lang="pl-PL" sz="1800" dirty="0"/>
              <a:t> na cześć́ cudownego ocalenia Żydów w Persji. Potężny Human na dworze króla </a:t>
            </a:r>
            <a:r>
              <a:rPr lang="pl-PL" sz="1800" dirty="0" err="1"/>
              <a:t>Achaszwerosa</a:t>
            </a:r>
            <a:r>
              <a:rPr lang="pl-PL" sz="1800" dirty="0"/>
              <a:t> przygotował zagładę̨ Żydów i dał królowi do podpisania odpowiedni dekret. Za sprawą żony króla, Estery i jej wuja Mordechaja Żydzi zostali uratowani a Haman zawisnął na szubienicy. W synagodze w to święto czytana jest Księga Estery, a chłopcy przy każdym wymawianiu imienia Hamana stukają̨ kołatkami i wymachują̨ grzechotkami. Poza tym dzieci przebrane za kolędników obchodzą̨ wszystkie domy i odgrywają̨ przedstawienia zwane </a:t>
            </a:r>
            <a:r>
              <a:rPr lang="pl-PL" sz="1800" dirty="0" err="1"/>
              <a:t>Purim</a:t>
            </a:r>
            <a:r>
              <a:rPr lang="pl-PL" sz="1800" dirty="0"/>
              <a:t> </a:t>
            </a:r>
            <a:r>
              <a:rPr lang="pl-PL" sz="1800" dirty="0" err="1"/>
              <a:t>Spiel</a:t>
            </a:r>
            <a:r>
              <a:rPr lang="pl-PL" sz="1800" dirty="0"/>
              <a:t>. Występują̨ w nim: </a:t>
            </a:r>
            <a:r>
              <a:rPr lang="pl-PL" sz="1800" dirty="0" err="1"/>
              <a:t>Achaszweros</a:t>
            </a:r>
            <a:r>
              <a:rPr lang="pl-PL" sz="1800" dirty="0"/>
              <a:t>, król Persji, Human Mordechaj, Estera, pierwsza żona króla, </a:t>
            </a:r>
            <a:r>
              <a:rPr lang="pl-PL" sz="1800" dirty="0" err="1"/>
              <a:t>Waszti</a:t>
            </a:r>
            <a:r>
              <a:rPr lang="pl-PL" sz="1800" dirty="0"/>
              <a:t> i głupek </a:t>
            </a:r>
            <a:r>
              <a:rPr lang="pl-PL" sz="1800" dirty="0" err="1"/>
              <a:t>Wajezata</a:t>
            </a:r>
            <a:r>
              <a:rPr lang="pl-PL" sz="1800" dirty="0"/>
              <a:t>. Otrzymują̨ za to datki. W czasie trwania świętą ludzie obdarowują̨ się̨ prezentami. Okres karnawału żydowskiego, zabaw i maskarad.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25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9FF1FC-36AE-47E7-A933-091796D7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C3C98B-3CC0-4CBD-B631-E032E48A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Rabi</a:t>
            </a:r>
            <a:r>
              <a:rPr lang="pl-PL" sz="1800" b="1" dirty="0"/>
              <a:t>, rebe </a:t>
            </a:r>
            <a:r>
              <a:rPr lang="pl-PL" sz="1800" dirty="0"/>
              <a:t>( </a:t>
            </a:r>
            <a:r>
              <a:rPr lang="he-IL" sz="1800" dirty="0"/>
              <a:t>ראַבי</a:t>
            </a:r>
            <a:r>
              <a:rPr lang="pl-PL" sz="1800" dirty="0"/>
              <a:t>) – przywódca chasydów, nauczyciel</a:t>
            </a:r>
          </a:p>
          <a:p>
            <a:r>
              <a:rPr lang="pl-PL" sz="1800" b="1" dirty="0"/>
              <a:t>Rabin</a:t>
            </a:r>
            <a:r>
              <a:rPr lang="pl-PL" sz="1800" dirty="0"/>
              <a:t> ( </a:t>
            </a:r>
            <a:r>
              <a:rPr lang="he-IL" sz="1800" dirty="0"/>
              <a:t>ראָוו</a:t>
            </a:r>
            <a:r>
              <a:rPr lang="pl-PL" sz="1800" dirty="0"/>
              <a:t>) – od średniowiecza rabin jest funkcjonariuszem gminy żydowskiej (kahału) i przysługuje mu orzecznictwo w sprawach rytuału (koszer), interpretacja prawa żydowskiego, nadzór nad nauczaniem, chederem, jesziwą.</a:t>
            </a:r>
          </a:p>
          <a:p>
            <a:r>
              <a:rPr lang="pl-PL" sz="1800" b="1" dirty="0" err="1"/>
              <a:t>Reb</a:t>
            </a:r>
            <a:r>
              <a:rPr lang="pl-PL" sz="1800" dirty="0"/>
              <a:t> ( </a:t>
            </a:r>
            <a:r>
              <a:rPr lang="he-IL" sz="1800" dirty="0"/>
              <a:t>ר ‚</a:t>
            </a:r>
            <a:r>
              <a:rPr lang="pl-PL" sz="1800" dirty="0"/>
              <a:t>) – tytuł wyrażający szacunek, to samo co „pan”.</a:t>
            </a:r>
          </a:p>
          <a:p>
            <a:r>
              <a:rPr lang="pl-PL" sz="1800" b="1" dirty="0" err="1"/>
              <a:t>Rosz</a:t>
            </a:r>
            <a:r>
              <a:rPr lang="pl-PL" sz="1800" b="1" dirty="0"/>
              <a:t> </a:t>
            </a:r>
            <a:r>
              <a:rPr lang="pl-PL" sz="1800" b="1" dirty="0" err="1"/>
              <a:t>Haszana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ראש השנה</a:t>
            </a:r>
            <a:r>
              <a:rPr lang="pl-PL" sz="1800" dirty="0"/>
              <a:t>)– (hebr. „początek roku”), przypada na pierwszy dzień́ miesiąca </a:t>
            </a:r>
            <a:r>
              <a:rPr lang="pl-PL" sz="1800" dirty="0" err="1"/>
              <a:t>tiszri</a:t>
            </a:r>
            <a:r>
              <a:rPr lang="pl-PL" sz="1800" dirty="0"/>
              <a:t>. Według tradycji święto to przypomina stworzenie świata oraz dzień́ sądu. Charakterystyczną cechą święta jest trąbienie na rogu lub trąbce.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83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39CD5E-6694-4A76-BC74-8154909C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8518C2-A5D1-4FED-A02D-0B923AE6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Seder</a:t>
            </a:r>
            <a:r>
              <a:rPr lang="pl-PL" sz="1800" dirty="0"/>
              <a:t> ( </a:t>
            </a:r>
            <a:r>
              <a:rPr lang="he-IL" sz="1800" dirty="0"/>
              <a:t>סעדער</a:t>
            </a:r>
            <a:r>
              <a:rPr lang="pl-PL" sz="1800" dirty="0"/>
              <a:t>) – (porządek) – uczta wieczorna pierwszego wieczora święta </a:t>
            </a:r>
            <a:r>
              <a:rPr lang="pl-PL" sz="1800" dirty="0" err="1"/>
              <a:t>Pesach</a:t>
            </a:r>
            <a:r>
              <a:rPr lang="pl-PL" sz="1800" dirty="0"/>
              <a:t>, w czasie której Żydzi przestrzegają̨ ustalonego rytuału spożywania potraw symbolizujących niewolę ich przodków w Egipcie.</a:t>
            </a:r>
          </a:p>
          <a:p>
            <a:r>
              <a:rPr lang="pl-PL" sz="1800" b="1" dirty="0" err="1"/>
              <a:t>Sefardim</a:t>
            </a:r>
            <a:r>
              <a:rPr lang="pl-PL" sz="1800" dirty="0"/>
              <a:t> ( </a:t>
            </a:r>
            <a:r>
              <a:rPr lang="he-IL" sz="1800" dirty="0"/>
              <a:t>סעפאַרדים</a:t>
            </a:r>
            <a:r>
              <a:rPr lang="pl-PL" sz="1800" dirty="0"/>
              <a:t>) – </a:t>
            </a:r>
            <a:r>
              <a:rPr lang="pl-PL" sz="1800" dirty="0" err="1"/>
              <a:t>sefardyjczycy</a:t>
            </a:r>
            <a:r>
              <a:rPr lang="pl-PL" sz="1800" dirty="0"/>
              <a:t>, termin odnoszący się̨ do Żydów wypędzonych z Hiszpanii (</a:t>
            </a:r>
            <a:r>
              <a:rPr lang="pl-PL" sz="1800" dirty="0" err="1"/>
              <a:t>Sfarad</a:t>
            </a:r>
            <a:r>
              <a:rPr lang="pl-PL" sz="1800" dirty="0"/>
              <a:t> – Hiszpania) i Portugalii</a:t>
            </a:r>
          </a:p>
          <a:p>
            <a:r>
              <a:rPr lang="pl-PL" sz="1800" b="1" dirty="0" err="1"/>
              <a:t>Sukkot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סוכות</a:t>
            </a:r>
            <a:r>
              <a:rPr lang="pl-PL" sz="1800" dirty="0"/>
              <a:t>) – (święto szałasów) znane w Polsce także pod nazwą Święto Kuczek, obchodzone w miesiącu </a:t>
            </a:r>
            <a:r>
              <a:rPr lang="pl-PL" sz="1800" dirty="0" err="1"/>
              <a:t>tiszri</a:t>
            </a:r>
            <a:r>
              <a:rPr lang="pl-PL" sz="1800" dirty="0"/>
              <a:t> na pamiątkę̨ 40 – letniej tułaczki na pustyni po wyjściu Żydów z Egiptu. Także święto zakończenia zbiorów.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9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82820F-CD08-435F-BDED-A53355B6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49C67D-1C2A-44EC-B29C-538394034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100" b="1" dirty="0"/>
              <a:t>Szabat</a:t>
            </a:r>
            <a:r>
              <a:rPr lang="pl-PL" sz="2100" dirty="0"/>
              <a:t> ( </a:t>
            </a:r>
            <a:r>
              <a:rPr lang="he-IL" sz="2100" dirty="0"/>
              <a:t>שבת</a:t>
            </a:r>
            <a:r>
              <a:rPr lang="pl-PL" sz="2100" dirty="0"/>
              <a:t>) – dzień́ wypoczynku w judaizmie, trwający od zachodu słońca w piątek do zachodu słońca w sobotę̨. Główny dzień́ kultu i wspólnych modlitw. Przestrzeganie i wypełnianie nakazów dotyczących szabatu podlega ścisłym rygorom.</a:t>
            </a:r>
          </a:p>
          <a:p>
            <a:r>
              <a:rPr lang="pl-PL" sz="2100" b="1" dirty="0" err="1"/>
              <a:t>Szacharit</a:t>
            </a:r>
            <a:r>
              <a:rPr lang="pl-PL" sz="2100" dirty="0"/>
              <a:t> ( </a:t>
            </a:r>
            <a:r>
              <a:rPr lang="he-IL" sz="2100" dirty="0"/>
              <a:t>שאַטשאַריט</a:t>
            </a:r>
            <a:r>
              <a:rPr lang="pl-PL" sz="2100" dirty="0"/>
              <a:t>) – codzienne modły poranne, odprawiane po nastaniu świtu, zanim upłynie pierwszy kwadrans dnia. Odmawiając </a:t>
            </a:r>
            <a:r>
              <a:rPr lang="pl-PL" sz="2100" dirty="0" err="1"/>
              <a:t>szacharit</a:t>
            </a:r>
            <a:r>
              <a:rPr lang="pl-PL" sz="2100" dirty="0"/>
              <a:t> w dni powszednie zakłada się̨ Tallin i tefilin.</a:t>
            </a:r>
          </a:p>
          <a:p>
            <a:r>
              <a:rPr lang="pl-PL" sz="2100" b="1" dirty="0" err="1"/>
              <a:t>Szames</a:t>
            </a:r>
            <a:r>
              <a:rPr lang="pl-PL" sz="2100" dirty="0"/>
              <a:t> ( </a:t>
            </a:r>
            <a:r>
              <a:rPr lang="he-IL" sz="2100" dirty="0"/>
              <a:t>שאַמעס</a:t>
            </a:r>
            <a:r>
              <a:rPr lang="pl-PL" sz="2100" dirty="0"/>
              <a:t>) -  człowiek wykonujący najprostsze prace w synagodze (sprzątanie, zapalanie świec itp.)</a:t>
            </a:r>
          </a:p>
          <a:p>
            <a:r>
              <a:rPr lang="pl-PL" sz="2100" b="1" dirty="0" err="1"/>
              <a:t>Szewuot</a:t>
            </a:r>
            <a:r>
              <a:rPr lang="pl-PL" sz="2100" b="1" dirty="0"/>
              <a:t> </a:t>
            </a:r>
            <a:r>
              <a:rPr lang="pl-PL" sz="2100" dirty="0"/>
              <a:t>( </a:t>
            </a:r>
            <a:r>
              <a:rPr lang="he-IL" sz="2100" dirty="0"/>
              <a:t>שעווואָט</a:t>
            </a:r>
            <a:r>
              <a:rPr lang="pl-PL" sz="2100" dirty="0"/>
              <a:t>) – (</a:t>
            </a:r>
            <a:r>
              <a:rPr lang="pl-PL" sz="2100" dirty="0" err="1"/>
              <a:t>Święto</a:t>
            </a:r>
            <a:r>
              <a:rPr lang="pl-PL" sz="2100" dirty="0"/>
              <a:t> Tygodni) – święto nadania Tory na górze Synaj. Główną częścią̨ modłów tego dnia jest uroczyste odczytanie Dziesięciu Przykazań́, także święto pierwszych zbiorów pszenicy i owoców.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99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ED3786-2CA2-44EB-945C-41CB9D46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CC3325-9549-4D1E-B924-BF4C1721B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 err="1"/>
              <a:t>Szochet</a:t>
            </a:r>
            <a:r>
              <a:rPr lang="pl-PL" sz="1800" dirty="0"/>
              <a:t> ( </a:t>
            </a:r>
            <a:r>
              <a:rPr lang="he-IL" sz="1800" dirty="0"/>
              <a:t>שאָטשעט</a:t>
            </a:r>
            <a:r>
              <a:rPr lang="pl-PL" sz="1800" dirty="0"/>
              <a:t>) – człowiek uprawniony do rytualnego uboju zwierząt. Formalne uprawnienie stanowi świadectwo wystawione przez rabina.</a:t>
            </a:r>
          </a:p>
          <a:p>
            <a:r>
              <a:rPr lang="pl-PL" sz="1800" b="1" dirty="0"/>
              <a:t>Szofer</a:t>
            </a:r>
            <a:r>
              <a:rPr lang="pl-PL" sz="1800" dirty="0"/>
              <a:t> ( </a:t>
            </a:r>
            <a:r>
              <a:rPr lang="he-IL" sz="1800" dirty="0"/>
              <a:t>שאָפער</a:t>
            </a:r>
            <a:r>
              <a:rPr lang="pl-PL" sz="1800" dirty="0"/>
              <a:t>) – róg barani, w który dmie się̨ z rożnych okazji, szczególnie w </a:t>
            </a:r>
            <a:r>
              <a:rPr lang="pl-PL" sz="1800" dirty="0" err="1"/>
              <a:t>Rosz</a:t>
            </a:r>
            <a:r>
              <a:rPr lang="pl-PL" sz="1800" dirty="0"/>
              <a:t> </a:t>
            </a:r>
            <a:r>
              <a:rPr lang="pl-PL" sz="1800" dirty="0" err="1"/>
              <a:t>Haszana</a:t>
            </a:r>
            <a:r>
              <a:rPr lang="pl-PL" sz="1800" dirty="0"/>
              <a:t>.</a:t>
            </a:r>
          </a:p>
          <a:p>
            <a:r>
              <a:rPr lang="pl-PL" sz="1800" b="1" dirty="0" err="1"/>
              <a:t>Szomer</a:t>
            </a:r>
            <a:r>
              <a:rPr lang="pl-PL" sz="1800" b="1" dirty="0"/>
              <a:t> </a:t>
            </a:r>
            <a:r>
              <a:rPr lang="pl-PL" sz="1800" b="1" dirty="0" err="1"/>
              <a:t>Hacair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השומר הצעי</a:t>
            </a:r>
            <a:r>
              <a:rPr lang="pl-PL" sz="1800" dirty="0"/>
              <a:t>) – (lub </a:t>
            </a:r>
            <a:r>
              <a:rPr lang="pl-PL" sz="1800" dirty="0" err="1"/>
              <a:t>Haszomer</a:t>
            </a:r>
            <a:r>
              <a:rPr lang="pl-PL" sz="1800" dirty="0"/>
              <a:t> </a:t>
            </a:r>
            <a:r>
              <a:rPr lang="pl-PL" sz="1800" dirty="0" err="1"/>
              <a:t>Hacair</a:t>
            </a:r>
            <a:r>
              <a:rPr lang="pl-PL" sz="1800" dirty="0"/>
              <a:t> – młoda straż̇) młodzieżowa organizacja syjonistyczno-socjalistyczna łącząca w swej działalności elementy skautingu i kolektywizmu przygotowująca pionierów) do pracy fizycznej w Palestynie.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2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81A740-0F6E-455C-A6BE-B9B44356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E33588-D7CA-4432-9E87-9818B6FA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 err="1"/>
              <a:t>Szulchan</a:t>
            </a:r>
            <a:r>
              <a:rPr lang="pl-PL" sz="1800" b="1" dirty="0"/>
              <a:t> </a:t>
            </a:r>
            <a:r>
              <a:rPr lang="pl-PL" sz="1800" b="1" dirty="0" err="1"/>
              <a:t>Aruch</a:t>
            </a:r>
            <a:r>
              <a:rPr lang="pl-PL" sz="1800" b="1" dirty="0"/>
              <a:t> </a:t>
            </a:r>
            <a:r>
              <a:rPr lang="pl-PL" sz="1800" dirty="0"/>
              <a:t>( </a:t>
            </a:r>
            <a:r>
              <a:rPr lang="he-IL" sz="1800" dirty="0"/>
              <a:t>שולץ</a:t>
            </a:r>
            <a:r>
              <a:rPr lang="pl-PL" sz="1800" dirty="0"/>
              <a:t>) – (nakryty stół), kodeks żydowskich praw religijnych i cywilnych opracowany przez Józefa Karo (1488-1575), oparty tylko na sefardyjskich autorytetach rabinicznych i praktyce sefardyjskiej. Uzupełniony przez polskiego rabina Mojżesza </a:t>
            </a:r>
            <a:r>
              <a:rPr lang="pl-PL" sz="1800" dirty="0" err="1"/>
              <a:t>Isserlesa</a:t>
            </a:r>
            <a:r>
              <a:rPr lang="pl-PL" sz="1800" dirty="0"/>
              <a:t>. Stał się̨ kodeksem obowiązującym wszystkich </a:t>
            </a:r>
            <a:r>
              <a:rPr lang="pl-PL" sz="1800" dirty="0" err="1"/>
              <a:t>Żydów</a:t>
            </a:r>
            <a:r>
              <a:rPr lang="pl-PL" sz="1800" dirty="0"/>
              <a:t>.</a:t>
            </a:r>
          </a:p>
          <a:p>
            <a:r>
              <a:rPr lang="pl-PL" sz="1800" b="1" dirty="0"/>
              <a:t>Syjonizm </a:t>
            </a:r>
            <a:r>
              <a:rPr lang="pl-PL" sz="1800" dirty="0"/>
              <a:t>( </a:t>
            </a:r>
            <a:r>
              <a:rPr lang="he-IL" sz="1800" dirty="0"/>
              <a:t>ציוניזם</a:t>
            </a:r>
            <a:r>
              <a:rPr lang="pl-PL" sz="1800" dirty="0"/>
              <a:t>) – ruch narodowy i towarzysząca mu ideologia, stworzone około 1895 r. przez T. Hertla, głoszące konieczność́ stworzenia żydowskiego państwa na obszarze Palestyny w celu przetrwania Żydów jako narodu po powstaniu Izraela (w 1948 r.)- ideologia państwową.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981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11314E-A8DA-4BD4-ACF7-85EDC48C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3AE731-5F45-49C2-A709-F65C9055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Tahara</a:t>
            </a:r>
            <a:r>
              <a:rPr lang="pl-PL" sz="1800" b="1" dirty="0"/>
              <a:t> </a:t>
            </a:r>
            <a:r>
              <a:rPr lang="pl-PL" sz="1800" dirty="0"/>
              <a:t>(</a:t>
            </a:r>
            <a:r>
              <a:rPr lang="he-IL" sz="1800" dirty="0"/>
              <a:t>ט</a:t>
            </a:r>
            <a:r>
              <a:rPr lang="pl-PL" sz="1800" dirty="0"/>
              <a:t>ā</a:t>
            </a:r>
            <a:r>
              <a:rPr lang="he-IL" sz="1800" dirty="0"/>
              <a:t>ה</a:t>
            </a:r>
            <a:r>
              <a:rPr lang="pl-PL" sz="1800" dirty="0"/>
              <a:t>ā</a:t>
            </a:r>
            <a:r>
              <a:rPr lang="he-IL" sz="1800" dirty="0"/>
              <a:t>ראַ</a:t>
            </a:r>
            <a:r>
              <a:rPr lang="pl-PL" sz="1800" dirty="0"/>
              <a:t>) – (oczyszczenie) przygotowanie zmarłego do pogrzebu.</a:t>
            </a:r>
          </a:p>
          <a:p>
            <a:r>
              <a:rPr lang="pl-PL" sz="1800" b="1" dirty="0"/>
              <a:t>Tallin, tałes </a:t>
            </a:r>
            <a:r>
              <a:rPr lang="pl-PL" sz="1800" dirty="0"/>
              <a:t>(</a:t>
            </a:r>
            <a:r>
              <a:rPr lang="he-IL" sz="1800" dirty="0"/>
              <a:t>טאַלליט</a:t>
            </a:r>
            <a:r>
              <a:rPr lang="pl-PL" sz="1800" dirty="0"/>
              <a:t>) – prostokątny kawałek tkaniny z frędzlami wzdłuż̇ krótszych boków, nakładany przez mężczyzn podczas modlitwy. Zwykle biały w czarne pasy, wykonany z wełny, nieraz bawełny lub jedwabiu, pod warunkiem, że frędzle będą̨ z tego samego materiału.</a:t>
            </a:r>
          </a:p>
          <a:p>
            <a:r>
              <a:rPr lang="pl-PL" sz="1800" b="1" dirty="0"/>
              <a:t>Tallin katan  </a:t>
            </a:r>
            <a:r>
              <a:rPr lang="pl-PL" sz="1800" dirty="0"/>
              <a:t>– (inaczej </a:t>
            </a:r>
            <a:r>
              <a:rPr lang="pl-PL" sz="1800" dirty="0" err="1"/>
              <a:t>Talit</a:t>
            </a:r>
            <a:r>
              <a:rPr lang="pl-PL" sz="1800" dirty="0"/>
              <a:t> </a:t>
            </a:r>
            <a:r>
              <a:rPr lang="pl-PL" sz="1800" dirty="0" err="1"/>
              <a:t>kutn</a:t>
            </a:r>
            <a:r>
              <a:rPr lang="pl-PL" sz="1800" dirty="0"/>
              <a:t>) mały tałes noszony stale pod ubraniem przez pobożnych Żydów. Z jego czterech rogów zwisają̨ </a:t>
            </a:r>
            <a:r>
              <a:rPr lang="pl-PL" sz="1800" dirty="0" err="1"/>
              <a:t>cecesy</a:t>
            </a:r>
            <a:r>
              <a:rPr lang="pl-PL" sz="18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85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6F2222-949D-4BB3-8A86-1C7D04CD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F528163-B935-4DBF-A238-603DE344B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900" b="1" dirty="0"/>
              <a:t>Talmud</a:t>
            </a:r>
            <a:r>
              <a:rPr lang="pl-PL" sz="1900" dirty="0"/>
              <a:t> ( </a:t>
            </a:r>
            <a:r>
              <a:rPr lang="he-IL" sz="1900" dirty="0"/>
              <a:t>טאַלמוד</a:t>
            </a:r>
            <a:r>
              <a:rPr lang="pl-PL" sz="1900" dirty="0"/>
              <a:t>) – (nauka, studiowanie) zbiór tradycyjnych praw judaizmu uzupełniających Biblię. Składa się̨ z Miszny i Gemary. Obejmuje Halachy (przekazy ustne) i </a:t>
            </a:r>
            <a:r>
              <a:rPr lang="pl-PL" sz="1900" dirty="0" err="1"/>
              <a:t>Agady</a:t>
            </a:r>
            <a:r>
              <a:rPr lang="pl-PL" sz="1900" dirty="0"/>
              <a:t>. Talmud został opracowany w dwóch niezależnych wersjach: jerozolimskiej i babilońskiej. Talmud Jerozolimski ukończony w IV w., spisany w języku zachodnio-aramejskim jest bardziej zwięzły i prosty w swej treści. Talmud Babiloński, ukończony na początku VI w., trzy razy dłuższy od Jerozolimskiego, napisany został w języku wschodnio-aramejskim. Talmud Babiloński zawiera wiadomość́ na temat historii, obyczajów i prawa żydowskiego, będąc wciąż̇ przedmiotem dalszych komentarzy.</a:t>
            </a:r>
          </a:p>
          <a:p>
            <a:r>
              <a:rPr lang="pl-PL" sz="1900" b="1" dirty="0"/>
              <a:t>Talmud Tora </a:t>
            </a:r>
            <a:r>
              <a:rPr lang="pl-PL" sz="1900" dirty="0"/>
              <a:t>( </a:t>
            </a:r>
            <a:r>
              <a:rPr lang="he-IL" sz="1900" dirty="0"/>
              <a:t>גמרא תורה</a:t>
            </a:r>
            <a:r>
              <a:rPr lang="pl-PL" sz="1900" dirty="0"/>
              <a:t>) – (nauka studiowania Prawa) – uważana za najważniejszy religijny obowiązek człowieka. Termin ten oznacza także utrzymywaną przez gminę̨ szkołę̨ religijną dla biednych dzieci lub towarzystwo społeczne pomagające ubogim uczniom.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193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A6C0A1-DB7C-4895-A41F-9A984EF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BCF09B-FD20-489C-A09E-33292CB0E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Tanach</a:t>
            </a:r>
            <a:r>
              <a:rPr lang="pl-PL" sz="1800" dirty="0"/>
              <a:t> ( </a:t>
            </a:r>
            <a:r>
              <a:rPr lang="he-IL" sz="1800" dirty="0"/>
              <a:t>תנ"ך</a:t>
            </a:r>
            <a:r>
              <a:rPr lang="pl-PL" sz="1800" dirty="0"/>
              <a:t>) – Pięcioksiąg, Księgi Proroków i Pismo Święte.</a:t>
            </a:r>
          </a:p>
          <a:p>
            <a:r>
              <a:rPr lang="pl-PL" sz="1800" b="1" dirty="0" err="1"/>
              <a:t>Taszlich</a:t>
            </a:r>
            <a:r>
              <a:rPr lang="pl-PL" sz="1800" dirty="0"/>
              <a:t> ( </a:t>
            </a:r>
            <a:r>
              <a:rPr lang="he-IL" sz="1800" dirty="0"/>
              <a:t>טאַשליך</a:t>
            </a:r>
            <a:r>
              <a:rPr lang="pl-PL" sz="1800" dirty="0"/>
              <a:t>)– obrzęd odrzucania grzechów w czasie </a:t>
            </a:r>
            <a:r>
              <a:rPr lang="pl-PL" sz="1800" dirty="0" err="1"/>
              <a:t>Rosz</a:t>
            </a:r>
            <a:r>
              <a:rPr lang="pl-PL" sz="1800" dirty="0"/>
              <a:t> </a:t>
            </a:r>
            <a:r>
              <a:rPr lang="pl-PL" sz="1800" dirty="0" err="1"/>
              <a:t>Haszana</a:t>
            </a:r>
            <a:r>
              <a:rPr lang="pl-PL" sz="1800" dirty="0"/>
              <a:t>.</a:t>
            </a:r>
          </a:p>
          <a:p>
            <a:r>
              <a:rPr lang="pl-PL" sz="1800" b="1" dirty="0"/>
              <a:t>Tefilin</a:t>
            </a:r>
            <a:r>
              <a:rPr lang="pl-PL" sz="1800" dirty="0"/>
              <a:t> ( </a:t>
            </a:r>
            <a:r>
              <a:rPr lang="he-IL" sz="1800" dirty="0"/>
              <a:t>טעפיללין</a:t>
            </a:r>
            <a:r>
              <a:rPr lang="pl-PL" sz="1800" dirty="0"/>
              <a:t>)– (filakterie) niewielkie skórzane pudełeczka w kształcie sześcianu, przywiązywane za pomocą̨ czarnych rzemieni do lewego ramienia i czoła. Zakłada się̨ je podczas modlitwy porannej w dni powszednie. Zawierają̨ cztery fragmenty Tory spisane na pergaminie. Noszony tylko przez mężczyzn, którzy ukończyli 13 rok życia.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23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C8E14F-19D8-4680-BFC0-1C2F0CBA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EB9FE9-95D9-4B73-A61B-3FC11DC6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Tisza</a:t>
            </a:r>
            <a:r>
              <a:rPr lang="pl-PL" sz="1800" b="1" dirty="0"/>
              <a:t> Be – </a:t>
            </a:r>
            <a:r>
              <a:rPr lang="pl-PL" sz="1800" b="1" dirty="0" err="1"/>
              <a:t>aw</a:t>
            </a:r>
            <a:r>
              <a:rPr lang="pl-PL" sz="1800" b="1" dirty="0"/>
              <a:t> </a:t>
            </a:r>
            <a:r>
              <a:rPr lang="pl-PL" sz="1800" dirty="0"/>
              <a:t>– (dziewiąty dzień́ miesiąca </a:t>
            </a:r>
            <a:r>
              <a:rPr lang="pl-PL" sz="1800" dirty="0" err="1"/>
              <a:t>aw</a:t>
            </a:r>
            <a:r>
              <a:rPr lang="pl-PL" sz="1800" dirty="0"/>
              <a:t>) tradycyjny dzień́ </a:t>
            </a:r>
            <a:r>
              <a:rPr lang="pl-PL" sz="1800" dirty="0" err="1"/>
              <a:t>żȧłoby</a:t>
            </a:r>
            <a:r>
              <a:rPr lang="pl-PL" sz="1800" dirty="0"/>
              <a:t> i postu z powodu zburzenia Świątyni Jerozolimskiej przez Nabuchodonozora i Tytusa, symbol wszystkich prześladowań́ i nieszczęść́ narodu żydowskiego, utraty niepodległości narodowej i cierpień́ na wygnaniu.</a:t>
            </a:r>
          </a:p>
          <a:p>
            <a:r>
              <a:rPr lang="pl-PL" sz="1800" b="1" dirty="0"/>
              <a:t>Tora</a:t>
            </a:r>
            <a:r>
              <a:rPr lang="pl-PL" sz="1800" dirty="0"/>
              <a:t> ( </a:t>
            </a:r>
            <a:r>
              <a:rPr lang="he-IL" sz="1800" dirty="0"/>
              <a:t>תורה</a:t>
            </a:r>
            <a:r>
              <a:rPr lang="pl-PL" sz="1800" dirty="0"/>
              <a:t>) – (nauczanie, doktryna, nauka) – powszechnie przyjęte znaczenie: Prawo, odnosi się̨ do pierwszych pięciu ksiąg Biblii (Rodzaju, Wyjścia, Kapłańskiej, Liczb, Powtórzonego Prawa). W tradycji utrzymywało się̨ długo przekonanie, iż̇ autorem Pięcioksięgu był Mojżesz. Badania podważyły tę opinię – Tora jest dziełem wielu autorów, powstałym na przestrzeni długiego czasu, najprawdopodobniej od X do V wieku p.n.e. W szerszym znaczeniu Tora to nauka i wiedza w ogóle.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199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AC9CB3-9F23-49F2-BFB6-F75E0E52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CE7F40-FF8C-400B-A5FE-D16BE4FB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200" b="1" dirty="0">
                <a:latin typeface="+mj-lt"/>
              </a:rPr>
              <a:t>Bar micwa </a:t>
            </a:r>
            <a:r>
              <a:rPr lang="pl-PL" sz="2200" dirty="0">
                <a:latin typeface="+mj-lt"/>
              </a:rPr>
              <a:t>(</a:t>
            </a:r>
            <a:r>
              <a:rPr lang="he-IL" sz="2200" dirty="0">
                <a:latin typeface="+mj-lt"/>
              </a:rPr>
              <a:t>זון פון גאָט ס מצוות</a:t>
            </a:r>
            <a:r>
              <a:rPr lang="pl-PL" sz="2200" dirty="0">
                <a:latin typeface="+mj-lt"/>
              </a:rPr>
              <a:t>) - (hebr. „syn nakazów bożych”), w trzynastym roku życia każdy chłopiec żydowski staje się̨ odpowiedzialny za </a:t>
            </a:r>
            <a:r>
              <a:rPr lang="pl-PL" sz="2200" dirty="0" smtClean="0">
                <a:latin typeface="+mj-lt"/>
              </a:rPr>
              <a:t>swoje poczynania </a:t>
            </a:r>
            <a:r>
              <a:rPr lang="pl-PL" sz="2200" dirty="0">
                <a:latin typeface="+mj-lt"/>
              </a:rPr>
              <a:t>i </a:t>
            </a:r>
            <a:r>
              <a:rPr lang="pl-PL" sz="2200" dirty="0" smtClean="0">
                <a:latin typeface="+mj-lt"/>
              </a:rPr>
              <a:t>w czasie modlitwy nakłada tefilin.</a:t>
            </a:r>
            <a:endParaRPr lang="pl-PL" sz="2200" dirty="0">
              <a:latin typeface="+mj-lt"/>
            </a:endParaRPr>
          </a:p>
          <a:p>
            <a:r>
              <a:rPr lang="pl-PL" sz="2200" b="1" dirty="0" err="1">
                <a:latin typeface="+mj-lt"/>
              </a:rPr>
              <a:t>Beit</a:t>
            </a:r>
            <a:r>
              <a:rPr lang="pl-PL" sz="2200" b="1" dirty="0">
                <a:latin typeface="+mj-lt"/>
              </a:rPr>
              <a:t> </a:t>
            </a:r>
            <a:r>
              <a:rPr lang="pl-PL" sz="2200" b="1" dirty="0" err="1">
                <a:latin typeface="+mj-lt"/>
              </a:rPr>
              <a:t>hakneset</a:t>
            </a:r>
            <a:r>
              <a:rPr lang="pl-PL" sz="2200" b="1" dirty="0">
                <a:latin typeface="+mj-lt"/>
              </a:rPr>
              <a:t> </a:t>
            </a:r>
            <a:r>
              <a:rPr lang="pl-PL" sz="2200" dirty="0">
                <a:latin typeface="+mj-lt"/>
              </a:rPr>
              <a:t>(</a:t>
            </a:r>
            <a:r>
              <a:rPr lang="he-IL" sz="2200" dirty="0">
                <a:latin typeface="+mj-lt"/>
              </a:rPr>
              <a:t>שול</a:t>
            </a:r>
            <a:r>
              <a:rPr lang="pl-PL" sz="2200" dirty="0">
                <a:latin typeface="+mj-lt"/>
              </a:rPr>
              <a:t>) – (synagoga, bożnica) najważniejsza instytucja religijna w życiu </a:t>
            </a:r>
            <a:r>
              <a:rPr lang="pl-PL" sz="2200" dirty="0" smtClean="0">
                <a:latin typeface="+mj-lt"/>
              </a:rPr>
              <a:t>każdego Żyda.</a:t>
            </a:r>
            <a:endParaRPr lang="pl-PL" sz="2200" dirty="0">
              <a:latin typeface="+mj-lt"/>
            </a:endParaRPr>
          </a:p>
          <a:p>
            <a:r>
              <a:rPr lang="pl-PL" sz="2200" b="1" dirty="0" err="1">
                <a:latin typeface="+mj-lt"/>
              </a:rPr>
              <a:t>Beit</a:t>
            </a:r>
            <a:r>
              <a:rPr lang="pl-PL" sz="2200" b="1" dirty="0">
                <a:latin typeface="+mj-lt"/>
              </a:rPr>
              <a:t> Hamidrasz </a:t>
            </a:r>
            <a:r>
              <a:rPr lang="pl-PL" sz="2200" dirty="0">
                <a:latin typeface="+mj-lt"/>
              </a:rPr>
              <a:t>(</a:t>
            </a:r>
            <a:r>
              <a:rPr lang="he-IL" sz="2200" dirty="0">
                <a:latin typeface="+mj-lt"/>
              </a:rPr>
              <a:t>הויז פון וויסנשאַפֿט</a:t>
            </a:r>
            <a:r>
              <a:rPr lang="pl-PL" sz="2200" dirty="0">
                <a:latin typeface="+mj-lt"/>
              </a:rPr>
              <a:t>) – (dom nauki) </a:t>
            </a:r>
            <a:r>
              <a:rPr lang="pl-PL" sz="2200" dirty="0" smtClean="0">
                <a:latin typeface="+mj-lt"/>
              </a:rPr>
              <a:t>, który wykorzystuje się </a:t>
            </a:r>
            <a:r>
              <a:rPr lang="pl-PL" sz="2200" dirty="0">
                <a:latin typeface="+mj-lt"/>
              </a:rPr>
              <a:t>zarówno do studiów religijnych jak i do modlitwy.</a:t>
            </a:r>
          </a:p>
          <a:p>
            <a:r>
              <a:rPr lang="pl-PL" sz="2200" b="1" dirty="0">
                <a:latin typeface="+mj-lt"/>
              </a:rPr>
              <a:t>Biblia</a:t>
            </a:r>
            <a:r>
              <a:rPr lang="pl-PL" sz="2200" dirty="0">
                <a:latin typeface="+mj-lt"/>
              </a:rPr>
              <a:t> (</a:t>
            </a:r>
            <a:r>
              <a:rPr lang="he-IL" sz="2200" dirty="0">
                <a:latin typeface="+mj-lt"/>
              </a:rPr>
              <a:t>ביבל</a:t>
            </a:r>
            <a:r>
              <a:rPr lang="pl-PL" sz="2200" dirty="0">
                <a:latin typeface="+mj-lt"/>
              </a:rPr>
              <a:t>) – (hebr. Tanach) Stary Testament obejmujący według tradycyjnego podziału żydowskiego następujące księgi: Tora (Pięcioksiąg), </a:t>
            </a:r>
            <a:r>
              <a:rPr lang="pl-PL" sz="2200" dirty="0" err="1">
                <a:latin typeface="+mj-lt"/>
              </a:rPr>
              <a:t>Newiim</a:t>
            </a:r>
            <a:r>
              <a:rPr lang="pl-PL" sz="2200" dirty="0">
                <a:latin typeface="+mj-lt"/>
              </a:rPr>
              <a:t> (Prorocy, 21 ksiąg), </a:t>
            </a:r>
            <a:r>
              <a:rPr lang="pl-PL" sz="2200" dirty="0" err="1">
                <a:latin typeface="+mj-lt"/>
              </a:rPr>
              <a:t>Ketuwim</a:t>
            </a:r>
            <a:r>
              <a:rPr lang="pl-PL" sz="2200" dirty="0">
                <a:latin typeface="+mj-lt"/>
              </a:rPr>
              <a:t> (Pisma, 13 ksiąg).</a:t>
            </a:r>
          </a:p>
          <a:p>
            <a:r>
              <a:rPr lang="pl-PL" sz="2200" b="1" dirty="0">
                <a:latin typeface="+mj-lt"/>
              </a:rPr>
              <a:t>Bima</a:t>
            </a:r>
            <a:r>
              <a:rPr lang="pl-PL" sz="2200" dirty="0">
                <a:latin typeface="+mj-lt"/>
              </a:rPr>
              <a:t> ( </a:t>
            </a:r>
            <a:r>
              <a:rPr lang="he-IL" sz="2200" dirty="0">
                <a:latin typeface="+mj-lt"/>
              </a:rPr>
              <a:t>בימא</a:t>
            </a:r>
            <a:r>
              <a:rPr lang="pl-PL" sz="2200" dirty="0">
                <a:latin typeface="+mj-lt"/>
              </a:rPr>
              <a:t>) – centralne podium w synagodze, skąd </a:t>
            </a:r>
            <a:r>
              <a:rPr lang="pl-PL" sz="2200" dirty="0" smtClean="0">
                <a:latin typeface="+mj-lt"/>
              </a:rPr>
              <a:t>odczytywane są̨ </a:t>
            </a:r>
            <a:r>
              <a:rPr lang="pl-PL" sz="2200" dirty="0">
                <a:latin typeface="+mj-lt"/>
              </a:rPr>
              <a:t>zwój Tory i skąd kantor prowadzi modlitwy zgromadzenia.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740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słownik</a:t>
            </a:r>
            <a:endParaRPr lang="pl-PL" sz="6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Arial Black" panose="020B0A04020102020204" pitchFamily="34" charset="0"/>
              </a:rPr>
              <a:t>w oparciu o dostępne  </a:t>
            </a:r>
            <a:r>
              <a:rPr lang="pl-PL" dirty="0" smtClean="0">
                <a:latin typeface="Arial Black" panose="020B0A04020102020204" pitchFamily="34" charset="0"/>
              </a:rPr>
              <a:t>                         na </a:t>
            </a:r>
            <a:r>
              <a:rPr lang="pl-PL" dirty="0">
                <a:latin typeface="Arial Black" panose="020B0A04020102020204" pitchFamily="34" charset="0"/>
              </a:rPr>
              <a:t>stronach internetowych  materiały </a:t>
            </a:r>
            <a:endParaRPr lang="pl-PL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Arial Black" panose="020B0A04020102020204" pitchFamily="34" charset="0"/>
              </a:rPr>
              <a:t>opracowały</a:t>
            </a:r>
            <a:r>
              <a:rPr lang="pl-PL" dirty="0"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dirty="0">
                <a:latin typeface="Arial Black" panose="020B0A04020102020204" pitchFamily="34" charset="0"/>
              </a:rPr>
              <a:t/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Gabriela Kobus i Karolina Szczepkowska</a:t>
            </a:r>
            <a:endParaRPr lang="pl-PL" dirty="0"/>
          </a:p>
          <a:p>
            <a:endParaRPr lang="pl-PL" dirty="0"/>
          </a:p>
        </p:txBody>
      </p:sp>
      <p:pic>
        <p:nvPicPr>
          <p:cNvPr id="3074" name="Picture 2" descr="Znalezione obrazy dla zapytania książ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7" y="2017343"/>
            <a:ext cx="4475065" cy="31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1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E93F10-ACA2-4F3C-B714-142461FD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F7BF90-E3D3-4CCB-AB09-742A079FF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latin typeface="+mj-lt"/>
              </a:rPr>
              <a:t>Cadyk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טזאַדדיק</a:t>
            </a:r>
            <a:r>
              <a:rPr lang="pl-PL" sz="1800" dirty="0">
                <a:latin typeface="+mj-lt"/>
              </a:rPr>
              <a:t>) – (człowiek sprawiedliwy), charyzmatyczny przywódca religijny chasydyzmu, cieszący się̨ najwyższym autorytetem wśród współwyznawców.</a:t>
            </a:r>
          </a:p>
          <a:p>
            <a:r>
              <a:rPr lang="pl-PL" sz="1800" b="1" dirty="0">
                <a:latin typeface="+mj-lt"/>
              </a:rPr>
              <a:t>Chaluc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טשאַלוק</a:t>
            </a:r>
            <a:r>
              <a:rPr lang="pl-PL" sz="1800" dirty="0">
                <a:latin typeface="+mj-lt"/>
              </a:rPr>
              <a:t>) – pionier</a:t>
            </a:r>
          </a:p>
          <a:p>
            <a:r>
              <a:rPr lang="pl-PL" sz="1800" b="1" dirty="0" err="1">
                <a:latin typeface="+mj-lt"/>
              </a:rPr>
              <a:t>Chamec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טשאַמעטז</a:t>
            </a:r>
            <a:r>
              <a:rPr lang="pl-PL" sz="1800" dirty="0">
                <a:latin typeface="+mj-lt"/>
              </a:rPr>
              <a:t>) – ocet, który </a:t>
            </a:r>
            <a:r>
              <a:rPr lang="pl-PL" sz="1800" dirty="0" smtClean="0">
                <a:latin typeface="+mj-lt"/>
              </a:rPr>
              <a:t>sporządzano </a:t>
            </a:r>
            <a:r>
              <a:rPr lang="pl-PL" sz="1800" dirty="0">
                <a:latin typeface="+mj-lt"/>
              </a:rPr>
              <a:t>z win oraz tzw. </a:t>
            </a:r>
            <a:r>
              <a:rPr lang="pl-PL" sz="1800" dirty="0" err="1">
                <a:latin typeface="+mj-lt"/>
              </a:rPr>
              <a:t>sycery</a:t>
            </a:r>
            <a:r>
              <a:rPr lang="pl-PL" sz="1800" dirty="0">
                <a:latin typeface="+mj-lt"/>
              </a:rPr>
              <a:t> (ocet piwny); także gorzko-kwaśny napój, który wywoływał stany oszołomienia i był używany przez lekarzy.</a:t>
            </a:r>
          </a:p>
          <a:p>
            <a:r>
              <a:rPr lang="pl-PL" sz="1800" b="1" dirty="0">
                <a:latin typeface="+mj-lt"/>
              </a:rPr>
              <a:t>Chanuka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כאַנעקע</a:t>
            </a:r>
            <a:r>
              <a:rPr lang="pl-PL" sz="1800" dirty="0">
                <a:latin typeface="+mj-lt"/>
              </a:rPr>
              <a:t>) – (hebr. odnowienie, restauracja), święta upamiętniające zwycięstwo Machabeuszy nad pogańskimi wojskami syryjsko – greckimi i wznowienie kultu religii mojżeszowej w odrestaurowanej Świątyni Pańskiej (rok 165 p.n.e.).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14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FB9E80-84DB-49B1-9D92-4236B43B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B99552-9519-4147-A511-185DF3AD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>
                <a:latin typeface="+mj-lt"/>
              </a:rPr>
              <a:t>Chasyd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האַססיד</a:t>
            </a:r>
            <a:r>
              <a:rPr lang="pl-PL" sz="1800" dirty="0">
                <a:latin typeface="+mj-lt"/>
              </a:rPr>
              <a:t>) – (hebr. „Prawy, sprawiedliwy, bogobojny”), nazwa używana na ogół zwolenników chasydyzmu, zapoczątkowanego przez Izraela Baal </a:t>
            </a:r>
            <a:r>
              <a:rPr lang="pl-PL" sz="1800" dirty="0" err="1">
                <a:latin typeface="+mj-lt"/>
              </a:rPr>
              <a:t>Szem</a:t>
            </a:r>
            <a:r>
              <a:rPr lang="pl-PL" sz="1800" dirty="0">
                <a:latin typeface="+mj-lt"/>
              </a:rPr>
              <a:t> </a:t>
            </a:r>
            <a:r>
              <a:rPr lang="pl-PL" sz="1800" dirty="0" err="1">
                <a:latin typeface="+mj-lt"/>
              </a:rPr>
              <a:t>Towa</a:t>
            </a:r>
            <a:r>
              <a:rPr lang="pl-PL" sz="1800" dirty="0">
                <a:latin typeface="+mj-lt"/>
              </a:rPr>
              <a:t> w XVIII w.</a:t>
            </a:r>
          </a:p>
          <a:p>
            <a:r>
              <a:rPr lang="pl-PL" sz="1800" b="1" dirty="0">
                <a:latin typeface="+mj-lt"/>
              </a:rPr>
              <a:t>Cheder</a:t>
            </a:r>
            <a:r>
              <a:rPr lang="pl-PL" sz="1800" dirty="0">
                <a:latin typeface="+mj-lt"/>
              </a:rPr>
              <a:t> (</a:t>
            </a:r>
            <a:r>
              <a:rPr lang="he-IL" sz="1800" dirty="0">
                <a:latin typeface="+mj-lt"/>
              </a:rPr>
              <a:t>טשעדער</a:t>
            </a:r>
            <a:r>
              <a:rPr lang="pl-PL" sz="1800" dirty="0">
                <a:latin typeface="+mj-lt"/>
              </a:rPr>
              <a:t>)  – (hebr. „izba”) elementarna szkoła żydowska, w której chłopcy pod kierunkiem nauczyciela zwanego rebe uczyli się̨ Tory, później Talmudu. Nauka obejmowała trzy grupy wiekowe: od 3-5, 6-7, 8-13 lat.</a:t>
            </a:r>
          </a:p>
          <a:p>
            <a:r>
              <a:rPr lang="pl-PL" sz="1800" b="1" dirty="0">
                <a:latin typeface="+mj-lt"/>
              </a:rPr>
              <a:t>Chewra Kadisza </a:t>
            </a:r>
            <a:r>
              <a:rPr lang="pl-PL" sz="1800" dirty="0">
                <a:latin typeface="+mj-lt"/>
              </a:rPr>
              <a:t>– Bractwo Pogrzebowe zajmujące się̨ urządzaniem pogrzebów rytualnych.</a:t>
            </a:r>
          </a:p>
          <a:p>
            <a:r>
              <a:rPr lang="pl-PL" sz="1800" b="1" dirty="0" err="1">
                <a:latin typeface="+mj-lt"/>
              </a:rPr>
              <a:t>Czulent</a:t>
            </a:r>
            <a:r>
              <a:rPr lang="pl-PL" sz="1800" b="1" dirty="0">
                <a:latin typeface="+mj-lt"/>
              </a:rPr>
              <a:t> </a:t>
            </a:r>
            <a:r>
              <a:rPr lang="pl-PL" sz="1800" dirty="0">
                <a:latin typeface="+mj-lt"/>
              </a:rPr>
              <a:t>(</a:t>
            </a:r>
            <a:r>
              <a:rPr lang="he-IL" sz="1800" dirty="0">
                <a:latin typeface="+mj-lt"/>
              </a:rPr>
              <a:t>טשולענט</a:t>
            </a:r>
            <a:r>
              <a:rPr lang="pl-PL" sz="1800" dirty="0">
                <a:latin typeface="+mj-lt"/>
              </a:rPr>
              <a:t>) – żydowska potrawa spożywana w sobotę̨, składa się̨ </a:t>
            </a:r>
            <a:r>
              <a:rPr lang="pl-PL" sz="1800" dirty="0" smtClean="0">
                <a:latin typeface="+mj-lt"/>
              </a:rPr>
              <a:t> zazwyczaj z mięsa </a:t>
            </a:r>
            <a:r>
              <a:rPr lang="pl-PL" sz="1800" dirty="0">
                <a:latin typeface="+mj-lt"/>
              </a:rPr>
              <a:t>wołowego, ziemniaków, kaszy i fasoli. Garnek z całą zawartością̨ wstawia się̨ do pieca w piątek</a:t>
            </a:r>
            <a:r>
              <a:rPr lang="pl-PL" sz="1800" dirty="0" smtClean="0">
                <a:latin typeface="+mj-lt"/>
              </a:rPr>
              <a:t>., ponieważ  </a:t>
            </a:r>
            <a:r>
              <a:rPr lang="pl-PL" sz="1800" dirty="0">
                <a:latin typeface="+mj-lt"/>
              </a:rPr>
              <a:t>sobotę̨ nie wolno Żydom </a:t>
            </a:r>
            <a:r>
              <a:rPr lang="pl-PL" sz="1800" dirty="0" smtClean="0">
                <a:latin typeface="+mj-lt"/>
              </a:rPr>
              <a:t>wykonywać żadnej pracy, a także palić </a:t>
            </a:r>
            <a:r>
              <a:rPr lang="pl-PL" sz="1800" dirty="0">
                <a:latin typeface="+mj-lt"/>
              </a:rPr>
              <a:t>ognia.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365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1A1650-5CFE-41AE-9385-41EA1279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6E6AA3-2F22-460E-AFB7-8C6FA2AC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946224" cy="4037749"/>
          </a:xfrm>
        </p:spPr>
        <p:txBody>
          <a:bodyPr/>
          <a:lstStyle/>
          <a:p>
            <a:r>
              <a:rPr lang="pl-PL" sz="1800" b="1" dirty="0"/>
              <a:t>Dajan</a:t>
            </a:r>
            <a:r>
              <a:rPr lang="pl-PL" sz="1800" dirty="0"/>
              <a:t> ( </a:t>
            </a:r>
            <a:r>
              <a:rPr lang="he-IL" sz="1800" dirty="0"/>
              <a:t>דייַאַן</a:t>
            </a:r>
            <a:r>
              <a:rPr lang="pl-PL" sz="1800" dirty="0"/>
              <a:t>) – sędzia sądu rabinicznego, czyli </a:t>
            </a:r>
            <a:r>
              <a:rPr lang="pl-PL" sz="1800" dirty="0" err="1"/>
              <a:t>Beit</a:t>
            </a:r>
            <a:r>
              <a:rPr lang="pl-PL" sz="1800" dirty="0"/>
              <a:t> </a:t>
            </a:r>
            <a:r>
              <a:rPr lang="pl-PL" sz="1800" dirty="0" err="1"/>
              <a:t>Dinu</a:t>
            </a:r>
            <a:r>
              <a:rPr lang="pl-PL" sz="1800" dirty="0"/>
              <a:t>.</a:t>
            </a:r>
          </a:p>
          <a:p>
            <a:r>
              <a:rPr lang="pl-PL" sz="1800" b="1" dirty="0"/>
              <a:t>Diaspora</a:t>
            </a:r>
            <a:r>
              <a:rPr lang="pl-PL" sz="1800" dirty="0"/>
              <a:t> (</a:t>
            </a:r>
            <a:r>
              <a:rPr lang="he-IL" sz="1800" dirty="0"/>
              <a:t>גאָלעס</a:t>
            </a:r>
            <a:r>
              <a:rPr lang="pl-PL" sz="1800" dirty="0"/>
              <a:t>) – (gr. rozproszenie) termin używany na określenie wszystkich krajów poza Palestyną, w których </a:t>
            </a:r>
            <a:r>
              <a:rPr lang="pl-PL" sz="1800" dirty="0" smtClean="0"/>
              <a:t>mieszka ludność żydowska.</a:t>
            </a:r>
            <a:endParaRPr lang="pl-PL" sz="1800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91CA57D-826A-4C1A-A71F-47757A8FC5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095596"/>
            <a:ext cx="4293704" cy="29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2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83C534-2BD4-4B82-9A23-D4CE35EF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65CF30-A7CE-48DF-A982-3609364E6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 err="1"/>
              <a:t>Gabaj</a:t>
            </a:r>
            <a:r>
              <a:rPr lang="pl-PL" sz="1800" b="1" dirty="0"/>
              <a:t>, </a:t>
            </a:r>
            <a:r>
              <a:rPr lang="pl-PL" sz="1800" b="1" dirty="0" err="1"/>
              <a:t>gebe</a:t>
            </a:r>
            <a:r>
              <a:rPr lang="pl-PL" sz="1800" b="1" dirty="0"/>
              <a:t>, l.mn. gabaim </a:t>
            </a:r>
            <a:r>
              <a:rPr lang="pl-PL" sz="1800" dirty="0"/>
              <a:t>( </a:t>
            </a:r>
            <a:r>
              <a:rPr lang="he-IL" sz="1800" dirty="0"/>
              <a:t>גאַבבאַי</a:t>
            </a:r>
            <a:r>
              <a:rPr lang="pl-PL" sz="1800" dirty="0"/>
              <a:t>) – urzędnik gminny, często członek zarządu synagogi, zajmujący się̨ sprawami administracyjnymi.</a:t>
            </a:r>
          </a:p>
          <a:p>
            <a:r>
              <a:rPr lang="pl-PL" sz="1800" b="1" dirty="0"/>
              <a:t>Gemara </a:t>
            </a:r>
            <a:r>
              <a:rPr lang="pl-PL" sz="1800" dirty="0"/>
              <a:t>(</a:t>
            </a:r>
            <a:r>
              <a:rPr lang="he-IL" sz="1800" dirty="0"/>
              <a:t>געמאָרע</a:t>
            </a:r>
            <a:r>
              <a:rPr lang="pl-PL" sz="1800" dirty="0"/>
              <a:t>) – (od czas. </a:t>
            </a:r>
            <a:r>
              <a:rPr lang="pl-PL" sz="1800" dirty="0" err="1"/>
              <a:t>gemar</a:t>
            </a:r>
            <a:r>
              <a:rPr lang="pl-PL" sz="1800" dirty="0"/>
              <a:t> – kończyć́) </a:t>
            </a:r>
            <a:r>
              <a:rPr lang="pl-PL" sz="1800" dirty="0" smtClean="0"/>
              <a:t>to znaczy zakończenie. Jest też zbiorem </a:t>
            </a:r>
            <a:r>
              <a:rPr lang="pl-PL" sz="1800" dirty="0"/>
              <a:t>komentarzy uzupełniających do Miszny</a:t>
            </a:r>
            <a:r>
              <a:rPr lang="pl-PL" sz="1800" dirty="0" smtClean="0"/>
              <a:t>., z którą </a:t>
            </a:r>
            <a:r>
              <a:rPr lang="pl-PL" sz="1800" dirty="0"/>
              <a:t>tworzy Talmud.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786A89D-1702-4A25-B5BD-ABB95D0463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711" y="3336236"/>
            <a:ext cx="1629831" cy="27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8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302C39-FD5B-485F-BF74-1DC507FC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444705D-A214-479E-A14E-7FC288A10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 err="1"/>
              <a:t>Hachszara</a:t>
            </a:r>
            <a:r>
              <a:rPr lang="pl-PL" sz="1800" dirty="0"/>
              <a:t> ( </a:t>
            </a:r>
            <a:r>
              <a:rPr lang="he-IL" sz="1800" dirty="0"/>
              <a:t>האַטששאַראַ</a:t>
            </a:r>
            <a:r>
              <a:rPr lang="pl-PL" sz="1800" dirty="0"/>
              <a:t>) – przygotowanie grupy </a:t>
            </a:r>
            <a:r>
              <a:rPr lang="pl-PL" sz="1800" dirty="0" err="1"/>
              <a:t>chaluców</a:t>
            </a:r>
            <a:r>
              <a:rPr lang="pl-PL" sz="1800" dirty="0"/>
              <a:t> (pionierów) do pracy na roli i w przemyśle w Palestynie. </a:t>
            </a:r>
          </a:p>
          <a:p>
            <a:r>
              <a:rPr lang="pl-PL" sz="1800" b="1" dirty="0"/>
              <a:t>Hagada</a:t>
            </a:r>
            <a:r>
              <a:rPr lang="pl-PL" sz="1800" dirty="0"/>
              <a:t> ( </a:t>
            </a:r>
            <a:r>
              <a:rPr lang="he-IL" sz="1800" dirty="0"/>
              <a:t>האַגגאַדאַה</a:t>
            </a:r>
            <a:r>
              <a:rPr lang="pl-PL" sz="1800" dirty="0"/>
              <a:t>) – legenda o wyjściu Żydów z Egiptu. Czyta się̨ ją w wieczór </a:t>
            </a:r>
            <a:r>
              <a:rPr lang="pl-PL" sz="1800" dirty="0" err="1" smtClean="0"/>
              <a:t>paschowy</a:t>
            </a:r>
            <a:r>
              <a:rPr lang="pl-PL" sz="1800" dirty="0" smtClean="0"/>
              <a:t> </a:t>
            </a:r>
            <a:r>
              <a:rPr lang="pl-PL" sz="1800" dirty="0"/>
              <a:t>po </a:t>
            </a:r>
            <a:r>
              <a:rPr lang="pl-PL" sz="1800" dirty="0" err="1"/>
              <a:t>seserze</a:t>
            </a:r>
            <a:r>
              <a:rPr lang="pl-PL" sz="1800" dirty="0"/>
              <a:t>.</a:t>
            </a:r>
          </a:p>
          <a:p>
            <a:r>
              <a:rPr lang="pl-PL" sz="1800" b="1" dirty="0" err="1"/>
              <a:t>Hawdala</a:t>
            </a:r>
            <a:r>
              <a:rPr lang="pl-PL" sz="1800" dirty="0"/>
              <a:t> ( </a:t>
            </a:r>
            <a:r>
              <a:rPr lang="he-IL" sz="1800" dirty="0"/>
              <a:t>האַוודאַלאַה</a:t>
            </a:r>
            <a:r>
              <a:rPr lang="pl-PL" sz="1800" dirty="0"/>
              <a:t>) – (oddzielenie, wyróżnienie), </a:t>
            </a:r>
            <a:r>
              <a:rPr lang="pl-PL" sz="1800" dirty="0" smtClean="0"/>
              <a:t>błogosławieństwo, które jest  </a:t>
            </a:r>
            <a:r>
              <a:rPr lang="pl-PL" sz="1800" dirty="0"/>
              <a:t>odmawiane na zakończenie </a:t>
            </a:r>
            <a:r>
              <a:rPr lang="pl-PL" sz="1800" dirty="0" smtClean="0"/>
              <a:t>szabatu </a:t>
            </a:r>
            <a:r>
              <a:rPr lang="pl-PL" sz="1800" dirty="0"/>
              <a:t>lub świąt, oznaczający koniec dnia świątecznego i początek powszedniego.</a:t>
            </a:r>
          </a:p>
          <a:p>
            <a:r>
              <a:rPr lang="pl-PL" sz="1800" b="1" dirty="0" err="1"/>
              <a:t>Hechaluc</a:t>
            </a:r>
            <a:r>
              <a:rPr lang="pl-PL" sz="1800" dirty="0"/>
              <a:t> ( </a:t>
            </a:r>
            <a:r>
              <a:rPr lang="he-IL" sz="1800" dirty="0"/>
              <a:t>העטשאַלוק</a:t>
            </a:r>
            <a:r>
              <a:rPr lang="pl-PL" sz="1800" dirty="0"/>
              <a:t>) – pionier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806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026257-E2EC-4A59-8488-4E83E315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9D8640-862D-4886-8B36-CBC3683F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/>
              <a:t>Jarmułka</a:t>
            </a:r>
            <a:r>
              <a:rPr lang="pl-PL" sz="1800" dirty="0"/>
              <a:t> (</a:t>
            </a:r>
            <a:r>
              <a:rPr lang="he-IL" sz="1800" dirty="0"/>
              <a:t>יאַרמלקע</a:t>
            </a:r>
            <a:r>
              <a:rPr lang="pl-PL" sz="1800" dirty="0"/>
              <a:t>)  – nakrycie głowy w formie półkolistej czapeczki, zszytej z 6 prostokątnych kawałków materiału. Na terenach byłej Galicji jarmułki były noszone na co dzień́ i od świętą.</a:t>
            </a:r>
          </a:p>
          <a:p>
            <a:r>
              <a:rPr lang="pl-PL" sz="1800" b="1" dirty="0"/>
              <a:t>Jesziwa</a:t>
            </a:r>
            <a:r>
              <a:rPr lang="pl-PL" sz="1800" dirty="0"/>
              <a:t> ( </a:t>
            </a:r>
            <a:r>
              <a:rPr lang="he-IL" sz="1800" dirty="0"/>
              <a:t>ישיבה</a:t>
            </a:r>
            <a:r>
              <a:rPr lang="pl-PL" sz="1800" dirty="0"/>
              <a:t>) – l.mn. </a:t>
            </a:r>
            <a:r>
              <a:rPr lang="pl-PL" sz="1800" dirty="0" err="1"/>
              <a:t>Jesziwot</a:t>
            </a:r>
            <a:r>
              <a:rPr lang="pl-PL" sz="1800" dirty="0"/>
              <a:t> lub Jeszybot</a:t>
            </a:r>
            <a:r>
              <a:rPr lang="pl-PL" sz="1800"/>
              <a:t>, </a:t>
            </a:r>
            <a:r>
              <a:rPr lang="pl-PL" sz="1800" smtClean="0"/>
              <a:t>to uczelnia </a:t>
            </a:r>
            <a:r>
              <a:rPr lang="pl-PL" sz="1800" dirty="0"/>
              <a:t>na której odbywa się̨ studia talmudyczne. </a:t>
            </a:r>
            <a:r>
              <a:rPr lang="pl-PL" sz="1800" dirty="0" err="1"/>
              <a:t>Główna</a:t>
            </a:r>
            <a:r>
              <a:rPr lang="pl-PL" sz="1800" dirty="0"/>
              <a:t>̨ formą nauki studentów jest analizowane i dyskutowane tekstów talmudycznych w zespołach dwuosobowych. Szkoła kształcąca rabinów i nauczycieli religii.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473677F-8CF6-455E-BB9B-D96D367F38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3322" y="3921566"/>
            <a:ext cx="3286539" cy="2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264</TotalTime>
  <Words>2760</Words>
  <Application>Microsoft Office PowerPoint</Application>
  <PresentationFormat>Panoramiczny</PresentationFormat>
  <Paragraphs>113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Gill Sans MT</vt:lpstr>
      <vt:lpstr>Galeria</vt:lpstr>
      <vt:lpstr>Słownik Terminów Żydowskich</vt:lpstr>
      <vt:lpstr>a</vt:lpstr>
      <vt:lpstr>b</vt:lpstr>
      <vt:lpstr>c</vt:lpstr>
      <vt:lpstr>c</vt:lpstr>
      <vt:lpstr>d</vt:lpstr>
      <vt:lpstr>g</vt:lpstr>
      <vt:lpstr>h</vt:lpstr>
      <vt:lpstr>j</vt:lpstr>
      <vt:lpstr>j</vt:lpstr>
      <vt:lpstr>k</vt:lpstr>
      <vt:lpstr>k</vt:lpstr>
      <vt:lpstr>k</vt:lpstr>
      <vt:lpstr>k</vt:lpstr>
      <vt:lpstr>m</vt:lpstr>
      <vt:lpstr>m</vt:lpstr>
      <vt:lpstr>m</vt:lpstr>
      <vt:lpstr>m</vt:lpstr>
      <vt:lpstr>p</vt:lpstr>
      <vt:lpstr>p</vt:lpstr>
      <vt:lpstr>r</vt:lpstr>
      <vt:lpstr>s</vt:lpstr>
      <vt:lpstr>s</vt:lpstr>
      <vt:lpstr>s</vt:lpstr>
      <vt:lpstr>s</vt:lpstr>
      <vt:lpstr>t</vt:lpstr>
      <vt:lpstr>t</vt:lpstr>
      <vt:lpstr>t</vt:lpstr>
      <vt:lpstr>t</vt:lpstr>
      <vt:lpstr>słownik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Słownik Terminów Żydowskich</dc:title>
  <dc:creator>Inspektor ONI</dc:creator>
  <cp:lastModifiedBy>Słomkowska M.</cp:lastModifiedBy>
  <cp:revision>34</cp:revision>
  <dcterms:created xsi:type="dcterms:W3CDTF">2020-01-12T18:42:06Z</dcterms:created>
  <dcterms:modified xsi:type="dcterms:W3CDTF">2020-01-20T20:42:57Z</dcterms:modified>
</cp:coreProperties>
</file>